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68" r:id="rId5"/>
    <p:sldId id="278" r:id="rId6"/>
    <p:sldId id="287" r:id="rId7"/>
    <p:sldId id="260" r:id="rId8"/>
    <p:sldId id="271" r:id="rId9"/>
    <p:sldId id="288" r:id="rId10"/>
    <p:sldId id="289" r:id="rId11"/>
    <p:sldId id="269" r:id="rId12"/>
    <p:sldId id="272" r:id="rId13"/>
    <p:sldId id="273" r:id="rId14"/>
    <p:sldId id="284" r:id="rId15"/>
    <p:sldId id="262" r:id="rId16"/>
    <p:sldId id="280" r:id="rId17"/>
    <p:sldId id="281" r:id="rId18"/>
    <p:sldId id="274" r:id="rId19"/>
    <p:sldId id="282" r:id="rId20"/>
    <p:sldId id="283" r:id="rId21"/>
    <p:sldId id="263" r:id="rId22"/>
    <p:sldId id="275" r:id="rId23"/>
    <p:sldId id="277" r:id="rId24"/>
    <p:sldId id="286" r:id="rId25"/>
    <p:sldId id="285" r:id="rId26"/>
    <p:sldId id="264" r:id="rId27"/>
    <p:sldId id="276" r:id="rId28"/>
    <p:sldId id="265" r:id="rId29"/>
    <p:sldId id="267" r:id="rId30"/>
    <p:sldId id="279" r:id="rId31"/>
  </p:sldIdLst>
  <p:sldSz cx="9144000" cy="6858000" type="screen4x3"/>
  <p:notesSz cx="6858000" cy="9144000"/>
  <p:embeddedFontLst>
    <p:embeddedFont>
      <p:font typeface="Calibri" panose="020F0502020204030204" pitchFamily="34" charset="0"/>
      <p:regular r:id="rId33"/>
      <p:bold r:id="rId34"/>
      <p:italic r:id="rId35"/>
      <p:boldItalic r:id="rId36"/>
    </p:embeddedFont>
    <p:embeddedFont>
      <p:font typeface="Franklin Gothic" panose="020B0604020202020204" charset="0"/>
      <p:bold r:id="rId37"/>
    </p:embeddedFont>
    <p:embeddedFont>
      <p:font typeface="Ubuntu" panose="020B050403060203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NmVqWkCleZ+rVpT7qv8p8Gztc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82" d="100"/>
          <a:sy n="82" d="100"/>
        </p:scale>
        <p:origin x="1133"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68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292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691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5131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330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33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303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1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314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75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33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215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1370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Franklin Gothic"/>
                <a:ea typeface="Franklin Gothic"/>
                <a:cs typeface="Franklin Gothic"/>
                <a:sym typeface="Franklin Gothic"/>
              </a:rPr>
              <a:t>INDIAN INSTITUTE OF TECHNOLOGY ROORKEE</a:t>
            </a:r>
            <a:endParaRPr sz="1400" b="0" i="0" u="none" strike="noStrike" cap="none">
              <a:solidFill>
                <a:srgbClr val="000000"/>
              </a:solidFill>
              <a:latin typeface="Arial"/>
              <a:ea typeface="Arial"/>
              <a:cs typeface="Arial"/>
              <a:sym typeface="Arial"/>
            </a:endParaRPr>
          </a:p>
        </p:txBody>
      </p:sp>
      <p:pic>
        <p:nvPicPr>
          <p:cNvPr id="17" name="Google Shape;17;p14"/>
          <p:cNvPicPr preferRelativeResize="0"/>
          <p:nvPr/>
        </p:nvPicPr>
        <p:blipFill rotWithShape="1">
          <a:blip r:embed="rId2">
            <a:alphaModFix/>
          </a:blip>
          <a:srcRect/>
          <a:stretch/>
        </p:blipFill>
        <p:spPr>
          <a:xfrm>
            <a:off x="8377895" y="-1281"/>
            <a:ext cx="755828" cy="732103"/>
          </a:xfrm>
          <a:prstGeom prst="rect">
            <a:avLst/>
          </a:prstGeom>
          <a:noFill/>
          <a:ln>
            <a:noFill/>
          </a:ln>
        </p:spPr>
      </p:pic>
      <p:pic>
        <p:nvPicPr>
          <p:cNvPr id="18" name="Google Shape;18;p14"/>
          <p:cNvPicPr preferRelativeResize="0"/>
          <p:nvPr/>
        </p:nvPicPr>
        <p:blipFill rotWithShape="1">
          <a:blip r:embed="rId3">
            <a:alphaModFix/>
          </a:blip>
          <a:srcRect/>
          <a:stretch/>
        </p:blipFill>
        <p:spPr>
          <a:xfrm>
            <a:off x="0" y="5006150"/>
            <a:ext cx="9133727" cy="185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15"/>
          <p:cNvPicPr preferRelativeResize="0"/>
          <p:nvPr/>
        </p:nvPicPr>
        <p:blipFill rotWithShape="1">
          <a:blip r:embed="rId2">
            <a:alphaModFix/>
          </a:blip>
          <a:srcRect/>
          <a:stretch/>
        </p:blipFill>
        <p:spPr>
          <a:xfrm>
            <a:off x="8164285" y="-1480"/>
            <a:ext cx="979715" cy="961360"/>
          </a:xfrm>
          <a:prstGeom prst="rect">
            <a:avLst/>
          </a:prstGeom>
          <a:noFill/>
          <a:ln>
            <a:noFill/>
          </a:ln>
        </p:spPr>
      </p:pic>
      <p:cxnSp>
        <p:nvCxnSpPr>
          <p:cNvPr id="21" name="Google Shape;21;p15"/>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22" name="Google Shape;22;p15"/>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23" name="Google Shape;23;p15"/>
          <p:cNvPicPr preferRelativeResize="0"/>
          <p:nvPr/>
        </p:nvPicPr>
        <p:blipFill rotWithShape="1">
          <a:blip r:embed="rId3">
            <a:alphaModFix/>
          </a:blip>
          <a:srcRect/>
          <a:stretch/>
        </p:blipFill>
        <p:spPr>
          <a:xfrm>
            <a:off x="7464197" y="6447291"/>
            <a:ext cx="1666875" cy="198437"/>
          </a:xfrm>
          <a:prstGeom prst="rect">
            <a:avLst/>
          </a:prstGeom>
          <a:noFill/>
          <a:ln>
            <a:noFill/>
          </a:ln>
        </p:spPr>
      </p:pic>
      <p:pic>
        <p:nvPicPr>
          <p:cNvPr id="24" name="Google Shape;24;p15"/>
          <p:cNvPicPr preferRelativeResize="0"/>
          <p:nvPr/>
        </p:nvPicPr>
        <p:blipFill rotWithShape="1">
          <a:blip r:embed="rId4">
            <a:alphaModFix/>
          </a:blip>
          <a:srcRect/>
          <a:stretch/>
        </p:blipFill>
        <p:spPr>
          <a:xfrm>
            <a:off x="1873072" y="2118212"/>
            <a:ext cx="5321656" cy="3510576"/>
          </a:xfrm>
          <a:prstGeom prst="rect">
            <a:avLst/>
          </a:prstGeom>
          <a:noFill/>
          <a:ln>
            <a:noFill/>
          </a:ln>
        </p:spPr>
      </p:pic>
      <p:sp>
        <p:nvSpPr>
          <p:cNvPr id="25" name="Google Shape;25;p15"/>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6" name="Google Shape;26;p1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1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Slide" type="twoTxTwoObj">
  <p:cSld name="TWO_OBJECTS_WITH_TEXT">
    <p:spTree>
      <p:nvGrpSpPr>
        <p:cNvPr id="1" name="Shape 28"/>
        <p:cNvGrpSpPr/>
        <p:nvPr/>
      </p:nvGrpSpPr>
      <p:grpSpPr>
        <a:xfrm>
          <a:off x="0" y="0"/>
          <a:ext cx="0" cy="0"/>
          <a:chOff x="0" y="0"/>
          <a:chExt cx="0" cy="0"/>
        </a:xfrm>
      </p:grpSpPr>
      <p:pic>
        <p:nvPicPr>
          <p:cNvPr id="29" name="Google Shape;29;p16"/>
          <p:cNvPicPr preferRelativeResize="0"/>
          <p:nvPr/>
        </p:nvPicPr>
        <p:blipFill rotWithShape="1">
          <a:blip r:embed="rId2">
            <a:alphaModFix/>
          </a:blip>
          <a:srcRect/>
          <a:stretch/>
        </p:blipFill>
        <p:spPr>
          <a:xfrm>
            <a:off x="1873072" y="2118212"/>
            <a:ext cx="5321656" cy="3510576"/>
          </a:xfrm>
          <a:prstGeom prst="rect">
            <a:avLst/>
          </a:prstGeom>
          <a:noFill/>
          <a:ln>
            <a:noFill/>
          </a:ln>
        </p:spPr>
      </p:pic>
      <p:sp>
        <p:nvSpPr>
          <p:cNvPr id="30" name="Google Shape;30;p16"/>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80654" y="1132413"/>
            <a:ext cx="4288604" cy="48063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16"/>
          <p:cNvSpPr txBox="1">
            <a:spLocks noGrp="1"/>
          </p:cNvSpPr>
          <p:nvPr>
            <p:ph type="body" idx="2"/>
          </p:nvPr>
        </p:nvSpPr>
        <p:spPr>
          <a:xfrm>
            <a:off x="180654" y="1613043"/>
            <a:ext cx="4288604"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16"/>
          <p:cNvSpPr txBox="1">
            <a:spLocks noGrp="1"/>
          </p:cNvSpPr>
          <p:nvPr>
            <p:ph type="body" idx="3"/>
          </p:nvPr>
        </p:nvSpPr>
        <p:spPr>
          <a:xfrm>
            <a:off x="4645025" y="1125166"/>
            <a:ext cx="4242121" cy="48787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16"/>
          <p:cNvSpPr txBox="1">
            <a:spLocks noGrp="1"/>
          </p:cNvSpPr>
          <p:nvPr>
            <p:ph type="body" idx="4"/>
          </p:nvPr>
        </p:nvSpPr>
        <p:spPr>
          <a:xfrm>
            <a:off x="4645025" y="1613043"/>
            <a:ext cx="4242121"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pic>
        <p:nvPicPr>
          <p:cNvPr id="35" name="Google Shape;35;p16"/>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36" name="Google Shape;36;p16"/>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37" name="Google Shape;37;p16"/>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38" name="Google Shape;38;p16"/>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39" name="Google Shape;39;p16"/>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
        <p:cNvGrpSpPr/>
        <p:nvPr/>
      </p:nvGrpSpPr>
      <p:grpSpPr>
        <a:xfrm>
          <a:off x="0" y="0"/>
          <a:ext cx="0" cy="0"/>
          <a:chOff x="0" y="0"/>
          <a:chExt cx="0" cy="0"/>
        </a:xfrm>
      </p:grpSpPr>
      <p:pic>
        <p:nvPicPr>
          <p:cNvPr id="41" name="Google Shape;41;p17"/>
          <p:cNvPicPr preferRelativeResize="0"/>
          <p:nvPr/>
        </p:nvPicPr>
        <p:blipFill rotWithShape="1">
          <a:blip r:embed="rId2">
            <a:alphaModFix/>
          </a:blip>
          <a:srcRect/>
          <a:stretch/>
        </p:blipFill>
        <p:spPr>
          <a:xfrm>
            <a:off x="1873072" y="2118212"/>
            <a:ext cx="5321656" cy="3510576"/>
          </a:xfrm>
          <a:prstGeom prst="rect">
            <a:avLst/>
          </a:prstGeom>
          <a:noFill/>
          <a:ln>
            <a:noFill/>
          </a:ln>
        </p:spPr>
      </p:pic>
      <p:pic>
        <p:nvPicPr>
          <p:cNvPr id="42" name="Google Shape;42;p17"/>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43" name="Google Shape;43;p17"/>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44" name="Google Shape;44;p17"/>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45" name="Google Shape;45;p17"/>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46" name="Google Shape;46;p17"/>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7"/>
        <p:cNvGrpSpPr/>
        <p:nvPr/>
      </p:nvGrpSpPr>
      <p:grpSpPr>
        <a:xfrm>
          <a:off x="0" y="0"/>
          <a:ext cx="0" cy="0"/>
          <a:chOff x="0" y="0"/>
          <a:chExt cx="0" cy="0"/>
        </a:xfrm>
      </p:grpSpPr>
      <p:sp>
        <p:nvSpPr>
          <p:cNvPr id="48" name="Google Shape;48;p18"/>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49" name="Google Shape;49;p18"/>
          <p:cNvSpPr txBox="1">
            <a:spLocks noGrp="1"/>
          </p:cNvSpPr>
          <p:nvPr>
            <p:ph type="title"/>
          </p:nvPr>
        </p:nvSpPr>
        <p:spPr>
          <a:xfrm>
            <a:off x="3363913" y="2971801"/>
            <a:ext cx="2452687" cy="711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36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50" name="Google Shape;50;p18"/>
          <p:cNvCxnSpPr/>
          <p:nvPr/>
        </p:nvCxnSpPr>
        <p:spPr>
          <a:xfrm>
            <a:off x="3595524" y="3619535"/>
            <a:ext cx="2009553"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1"/>
        <p:cNvGrpSpPr/>
        <p:nvPr/>
      </p:nvGrpSpPr>
      <p:grpSpPr>
        <a:xfrm>
          <a:off x="0" y="0"/>
          <a:ext cx="0" cy="0"/>
          <a:chOff x="0" y="0"/>
          <a:chExt cx="0" cy="0"/>
        </a:xfrm>
      </p:grpSpPr>
      <p:sp>
        <p:nvSpPr>
          <p:cNvPr id="52" name="Google Shape;52;p19"/>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54" name="Google Shape;5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HNSNJCYbUtiCuskre6AkLD70bQ3DnY23?usp=sharing" TargetMode="External"/><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rive.google.com/drive/folders/1D-o-ht0gLpbyVYCZBO0Qb1ds_B6-VQFm?usp=sharing"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VpMtEMvGdPAQyS4aiQrNUCPTVVYHzI_2?usp=shar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yttoaNs2Tai3UqQHmdKU5f0uzUkuBpdR?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docs.nvidia.com/cuda/cuda-installation-guide-microsoft-wind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yuzaki-7/Yolo_object_detection.g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mygreatlearning.com/blog/feature-extraction-in-image-process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aperswithcode.com/dataset/camo" TargetMode="External"/><Relationship Id="rId2" Type="http://schemas.openxmlformats.org/officeDocument/2006/relationships/hyperlink" Target="https://www.edmundoptics.eu/knowledge-center/application-notes/imaging/hyperspectral-and-multispectral-imag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title" idx="4294967295"/>
          </p:nvPr>
        </p:nvSpPr>
        <p:spPr>
          <a:xfrm>
            <a:off x="1" y="1240972"/>
            <a:ext cx="9143999" cy="1078998"/>
          </a:xfrm>
          <a:prstGeom prst="rect">
            <a:avLst/>
          </a:prstGeom>
          <a:noFill/>
          <a:ln>
            <a:noFill/>
          </a:ln>
        </p:spPr>
        <p:txBody>
          <a:bodyPr spcFirstLastPara="1" wrap="square" lIns="91425" tIns="45700" rIns="91425" bIns="45700" anchor="ctr" anchorCtr="0">
            <a:noAutofit/>
          </a:bodyPr>
          <a:lstStyle/>
          <a:p>
            <a:br>
              <a:rPr lang="en-IN" sz="2400" b="1" i="0" dirty="0">
                <a:solidFill>
                  <a:srgbClr val="000000"/>
                </a:solidFill>
                <a:effectLst/>
                <a:latin typeface="Calibri" panose="020F0502020204030204" pitchFamily="34" charset="0"/>
                <a:cs typeface="Calibri" panose="020F0502020204030204" pitchFamily="34" charset="0"/>
              </a:rPr>
            </a:br>
            <a:r>
              <a:rPr lang="en-US" sz="2800" b="1" dirty="0"/>
              <a:t>Lab Based Project (B. Tech)</a:t>
            </a:r>
            <a:br>
              <a:rPr lang="en-IN" sz="28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Artificial Intelligence Based Multi-Sensor Data Fusion Techniques</a:t>
            </a:r>
            <a:br>
              <a:rPr lang="en-IN" sz="20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 with DRONE data for Camouflage Target Detection</a:t>
            </a:r>
            <a:br>
              <a:rPr lang="en-US" sz="2400" b="1" i="0" strike="noStrike" cap="none" dirty="0">
                <a:solidFill>
                  <a:schemeClr val="dk1"/>
                </a:solidFill>
                <a:latin typeface="Calibri"/>
                <a:ea typeface="Calibri"/>
                <a:cs typeface="Calibri"/>
                <a:sym typeface="Calibri"/>
              </a:rPr>
            </a:br>
            <a:br>
              <a:rPr lang="en-IN" sz="4000" dirty="0"/>
            </a:br>
            <a:endParaRPr sz="1800" dirty="0"/>
          </a:p>
        </p:txBody>
      </p:sp>
      <p:sp>
        <p:nvSpPr>
          <p:cNvPr id="69" name="Google Shape;69;p1"/>
          <p:cNvSpPr txBox="1"/>
          <p:nvPr/>
        </p:nvSpPr>
        <p:spPr>
          <a:xfrm>
            <a:off x="-2" y="2941298"/>
            <a:ext cx="9143999" cy="975403"/>
          </a:xfrm>
          <a:prstGeom prst="rect">
            <a:avLst/>
          </a:prstGeom>
          <a:noFill/>
          <a:ln>
            <a:noFill/>
          </a:ln>
        </p:spPr>
        <p:txBody>
          <a:bodyPr spcFirstLastPara="1" wrap="square" lIns="91425" tIns="45700" rIns="91425" bIns="45700" anchor="ctr" anchorCtr="0">
            <a:noAutofit/>
          </a:bodyPr>
          <a:lstStyle/>
          <a:p>
            <a:pPr algn="ctr"/>
            <a:r>
              <a:rPr lang="en-US" sz="1600" dirty="0"/>
              <a:t>Presented by</a:t>
            </a:r>
          </a:p>
          <a:p>
            <a:pPr algn="ctr"/>
            <a:r>
              <a:rPr lang="en-US" sz="1600" b="1" dirty="0">
                <a:latin typeface="Ubuntu" panose="020B0504030602030204" pitchFamily="34" charset="0"/>
              </a:rPr>
              <a:t>Shrayash Prasad – 20114088</a:t>
            </a:r>
          </a:p>
          <a:p>
            <a:pPr algn="ctr"/>
            <a:r>
              <a:rPr lang="en-US" sz="1600" b="1" dirty="0">
                <a:latin typeface="Ubuntu" panose="020B0504030602030204" pitchFamily="34" charset="0"/>
              </a:rPr>
              <a:t>Suryansh Singh – 20114096</a:t>
            </a:r>
          </a:p>
          <a:p>
            <a:pPr algn="ctr"/>
            <a:r>
              <a:rPr lang="en-US" sz="1600" b="1" dirty="0">
                <a:latin typeface="Ubuntu" panose="020B0504030602030204" pitchFamily="34" charset="0"/>
              </a:rPr>
              <a:t>Pranay Parashar – 20114073</a:t>
            </a:r>
          </a:p>
          <a:p>
            <a:pPr algn="ctr"/>
            <a:endParaRPr lang="en-US" sz="1800" b="1" dirty="0">
              <a:latin typeface="Ubuntu" panose="020B0504030602030204" pitchFamily="34" charset="0"/>
            </a:endParaRPr>
          </a:p>
          <a:p>
            <a:pPr algn="ctr"/>
            <a:endParaRPr lang="en-US" b="1" dirty="0"/>
          </a:p>
        </p:txBody>
      </p:sp>
      <p:sp>
        <p:nvSpPr>
          <p:cNvPr id="4" name="Google Shape;69;p1">
            <a:extLst>
              <a:ext uri="{FF2B5EF4-FFF2-40B4-BE49-F238E27FC236}">
                <a16:creationId xmlns:a16="http://schemas.microsoft.com/office/drawing/2014/main" id="{20E65055-3A39-40CC-AD97-3DAC6E7EA9EB}"/>
              </a:ext>
            </a:extLst>
          </p:cNvPr>
          <p:cNvSpPr txBox="1"/>
          <p:nvPr/>
        </p:nvSpPr>
        <p:spPr>
          <a:xfrm>
            <a:off x="-4" y="3916701"/>
            <a:ext cx="9144001" cy="975403"/>
          </a:xfrm>
          <a:prstGeom prst="rect">
            <a:avLst/>
          </a:prstGeom>
          <a:noFill/>
          <a:ln>
            <a:noFill/>
          </a:ln>
        </p:spPr>
        <p:txBody>
          <a:bodyPr spcFirstLastPara="1" wrap="square" lIns="91425" tIns="45700" rIns="91425" bIns="45700" anchor="ctr" anchorCtr="0">
            <a:noAutofit/>
          </a:bodyPr>
          <a:lstStyle/>
          <a:p>
            <a:pPr algn="ctr"/>
            <a:r>
              <a:rPr lang="en-US" dirty="0"/>
              <a:t>Under the supervision of</a:t>
            </a:r>
          </a:p>
          <a:p>
            <a:pPr algn="ctr"/>
            <a:r>
              <a:rPr lang="en-US" b="1" dirty="0"/>
              <a:t>Prof. Dharmendra Singh</a:t>
            </a:r>
          </a:p>
          <a:p>
            <a:pPr algn="ctr"/>
            <a:r>
              <a:rPr lang="en-US" b="1" dirty="0"/>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308A-D6D1-9DF6-455C-579A57D91388}"/>
              </a:ext>
            </a:extLst>
          </p:cNvPr>
          <p:cNvSpPr>
            <a:spLocks noGrp="1"/>
          </p:cNvSpPr>
          <p:nvPr>
            <p:ph type="title"/>
          </p:nvPr>
        </p:nvSpPr>
        <p:spPr/>
        <p:txBody>
          <a:bodyPr/>
          <a:lstStyle/>
          <a:p>
            <a:r>
              <a:rPr lang="en-US" dirty="0"/>
              <a:t>Methodology</a:t>
            </a:r>
            <a:endParaRPr lang="en-IN" dirty="0"/>
          </a:p>
        </p:txBody>
      </p:sp>
      <p:sp>
        <p:nvSpPr>
          <p:cNvPr id="3" name="Text Placeholder 2">
            <a:extLst>
              <a:ext uri="{FF2B5EF4-FFF2-40B4-BE49-F238E27FC236}">
                <a16:creationId xmlns:a16="http://schemas.microsoft.com/office/drawing/2014/main" id="{CEE2DA3D-E65E-4EEE-E82C-5B5ABE967FBF}"/>
              </a:ext>
            </a:extLst>
          </p:cNvPr>
          <p:cNvSpPr>
            <a:spLocks noGrp="1"/>
          </p:cNvSpPr>
          <p:nvPr>
            <p:ph type="body" idx="1"/>
          </p:nvPr>
        </p:nvSpPr>
        <p:spPr/>
        <p:txBody>
          <a:bodyPr/>
          <a:lstStyle/>
          <a:p>
            <a:endParaRPr lang="en-US" sz="1600" b="0" i="0" dirty="0">
              <a:solidFill>
                <a:schemeClr val="tx1"/>
              </a:solidFill>
              <a:effectLst/>
              <a:latin typeface="Verdana" panose="020B0604030504040204" pitchFamily="34" charset="0"/>
              <a:ea typeface="Verdana" panose="020B0604030504040204" pitchFamily="34" charset="0"/>
            </a:endParaRPr>
          </a:p>
          <a:p>
            <a:r>
              <a:rPr lang="en-US" sz="1600" b="0" i="0" dirty="0">
                <a:solidFill>
                  <a:schemeClr val="tx1"/>
                </a:solidFill>
                <a:effectLst/>
                <a:latin typeface="Verdana" panose="020B0604030504040204" pitchFamily="34" charset="0"/>
                <a:ea typeface="Verdana" panose="020B0604030504040204" pitchFamily="34" charset="0"/>
              </a:rPr>
              <a:t>To address this, the Neighbor Connection Decoder establishes connections between feature maps at different scales, allowing for the integration of both local and global information. These connections enable the decoder to refine the feature maps and generate a more accurate and detailed output.</a:t>
            </a:r>
          </a:p>
          <a:p>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r>
              <a:rPr lang="en-US" sz="1600" b="1" dirty="0">
                <a:solidFill>
                  <a:schemeClr val="tx1"/>
                </a:solidFill>
                <a:latin typeface="Verdana" panose="020B0604030504040204" pitchFamily="34" charset="0"/>
                <a:ea typeface="Verdana" panose="020B0604030504040204" pitchFamily="34" charset="0"/>
              </a:rPr>
              <a:t>C) Group-Reversal Attention blocks</a:t>
            </a:r>
          </a:p>
          <a:p>
            <a:pPr marL="76200" indent="0">
              <a:buNone/>
            </a:pPr>
            <a:endParaRPr lang="en-US" sz="1600" b="1" dirty="0">
              <a:solidFill>
                <a:schemeClr val="tx1"/>
              </a:solidFill>
              <a:latin typeface="Verdana" panose="020B0604030504040204" pitchFamily="34" charset="0"/>
              <a:ea typeface="Verdana" panose="020B0604030504040204" pitchFamily="34" charset="0"/>
            </a:endParaRPr>
          </a:p>
          <a:p>
            <a:r>
              <a:rPr lang="en-US" sz="1600" b="0" i="0" dirty="0">
                <a:solidFill>
                  <a:srgbClr val="000000"/>
                </a:solidFill>
                <a:effectLst/>
                <a:latin typeface="Verdana" panose="020B0604030504040204" pitchFamily="34" charset="0"/>
                <a:ea typeface="Verdana" panose="020B0604030504040204" pitchFamily="34" charset="0"/>
              </a:rPr>
              <a:t>The Cascaded Group-Reversal Attention (GRA) blocks,</a:t>
            </a:r>
            <a:r>
              <a:rPr lang="en-US" sz="1600" dirty="0">
                <a:solidFill>
                  <a:srgbClr val="000000"/>
                </a:solidFill>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work collaboratively to refine the coarse prediction from the deeper layer.</a:t>
            </a:r>
            <a:r>
              <a:rPr lang="en-US" sz="1600" dirty="0">
                <a:latin typeface="Verdana" panose="020B0604030504040204" pitchFamily="34" charset="0"/>
                <a:ea typeface="Verdana" panose="020B0604030504040204" pitchFamily="34" charset="0"/>
              </a:rPr>
              <a:t> </a:t>
            </a:r>
          </a:p>
          <a:p>
            <a:r>
              <a:rPr lang="en-US" sz="1600" dirty="0">
                <a:latin typeface="Verdana" panose="020B0604030504040204" pitchFamily="34" charset="0"/>
                <a:ea typeface="Verdana" panose="020B0604030504040204" pitchFamily="34" charset="0"/>
              </a:rPr>
              <a:t>It is a </a:t>
            </a:r>
            <a:r>
              <a:rPr lang="en-US" sz="1600" dirty="0">
                <a:solidFill>
                  <a:schemeClr val="tx1"/>
                </a:solidFill>
                <a:latin typeface="Verdana" panose="020B0604030504040204" pitchFamily="34" charset="0"/>
                <a:ea typeface="Verdana" panose="020B0604030504040204" pitchFamily="34" charset="0"/>
              </a:rPr>
              <a:t>residual learning process. </a:t>
            </a:r>
            <a:r>
              <a:rPr lang="en-US" sz="1600" b="0" i="0" dirty="0">
                <a:solidFill>
                  <a:schemeClr val="tx1"/>
                </a:solidFill>
                <a:effectLst/>
                <a:latin typeface="Verdana" panose="020B0604030504040204" pitchFamily="34" charset="0"/>
                <a:ea typeface="Verdana" panose="020B0604030504040204" pitchFamily="34" charset="0"/>
              </a:rPr>
              <a:t>Residual learning, also known as skip connections, is a technique used in deep learning networks to address the degradation problem associated with training very deep neural networks</a:t>
            </a:r>
            <a:r>
              <a:rPr lang="en-US" sz="1600" b="0" i="0" dirty="0">
                <a:solidFill>
                  <a:srgbClr val="D1D5DB"/>
                </a:solidFill>
                <a:effectLst/>
                <a:latin typeface="Verdana" panose="020B0604030504040204" pitchFamily="34" charset="0"/>
                <a:ea typeface="Verdana" panose="020B0604030504040204" pitchFamily="34" charset="0"/>
              </a:rPr>
              <a:t>.</a:t>
            </a:r>
          </a:p>
          <a:p>
            <a:pPr marL="76200" indent="0">
              <a:buNone/>
            </a:pPr>
            <a:br>
              <a:rPr lang="en-US" sz="1800" dirty="0">
                <a:latin typeface="Verdana" panose="020B0604030504040204" pitchFamily="34" charset="0"/>
                <a:ea typeface="Verdana" panose="020B0604030504040204" pitchFamily="34" charset="0"/>
              </a:rPr>
            </a:br>
            <a:endParaRPr lang="en-US" sz="1800" b="1" dirty="0">
              <a:solidFill>
                <a:schemeClr val="tx1"/>
              </a:solidFill>
              <a:latin typeface="Verdana" panose="020B0604030504040204" pitchFamily="34" charset="0"/>
              <a:ea typeface="Verdana" panose="020B0604030504040204" pitchFamily="34" charset="0"/>
            </a:endParaRPr>
          </a:p>
          <a:p>
            <a:endParaRPr lang="en-IN" sz="1600" b="1" dirty="0"/>
          </a:p>
        </p:txBody>
      </p:sp>
    </p:spTree>
    <p:extLst>
      <p:ext uri="{BB962C8B-B14F-4D97-AF65-F5344CB8AC3E}">
        <p14:creationId xmlns:p14="http://schemas.microsoft.com/office/powerpoint/2010/main" val="379088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p:txBody>
          <a:bodyPr/>
          <a:lstStyle/>
          <a:p>
            <a:pPr marL="76200" indent="0">
              <a:buNone/>
            </a:pPr>
            <a:br>
              <a:rPr lang="en-US" dirty="0"/>
            </a:br>
            <a:r>
              <a:rPr lang="en-IN" sz="1600" dirty="0">
                <a:latin typeface="Verdana" panose="020B0604030504040204" pitchFamily="34" charset="0"/>
                <a:ea typeface="Verdana" panose="020B0604030504040204" pitchFamily="34" charset="0"/>
              </a:rPr>
              <a:t>Used to align 5 images taken by the drone at different angles to reduce the noise while combining them to create 3-channelled image.</a:t>
            </a:r>
          </a:p>
          <a:p>
            <a:pPr marL="76200" indent="0">
              <a:buNone/>
            </a:pPr>
            <a:endParaRPr lang="en-IN" sz="1600" dirty="0">
              <a:latin typeface="Verdana" panose="020B0604030504040204" pitchFamily="34" charset="0"/>
              <a:ea typeface="Verdana" panose="020B0604030504040204" pitchFamily="34" charset="0"/>
            </a:endParaRPr>
          </a:p>
          <a:p>
            <a:pPr marL="76200" indent="0">
              <a:buNone/>
            </a:pP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Image Registration</a:t>
            </a:r>
            <a:endParaRPr lang="en-US" sz="1800" b="1" dirty="0">
              <a:latin typeface="Verdana" panose="020B0604030504040204" pitchFamily="34" charset="0"/>
              <a:ea typeface="Verdana" panose="020B0604030504040204" pitchFamily="34" charset="0"/>
            </a:endParaRPr>
          </a:p>
        </p:txBody>
      </p:sp>
      <p:pic>
        <p:nvPicPr>
          <p:cNvPr id="26" name="Picture 25" descr="An aerial view of a building&#10;&#10;Description automatically generated with medium confidence">
            <a:extLst>
              <a:ext uri="{FF2B5EF4-FFF2-40B4-BE49-F238E27FC236}">
                <a16:creationId xmlns:a16="http://schemas.microsoft.com/office/drawing/2014/main" id="{B55A4F4B-3350-64A1-A7E4-4C82433169BC}"/>
              </a:ext>
            </a:extLst>
          </p:cNvPr>
          <p:cNvPicPr>
            <a:picLocks noChangeAspect="1"/>
          </p:cNvPicPr>
          <p:nvPr/>
        </p:nvPicPr>
        <p:blipFill>
          <a:blip r:embed="rId2"/>
          <a:stretch>
            <a:fillRect/>
          </a:stretch>
        </p:blipFill>
        <p:spPr>
          <a:xfrm>
            <a:off x="345233" y="2751861"/>
            <a:ext cx="3665744" cy="2749308"/>
          </a:xfrm>
          <a:prstGeom prst="rect">
            <a:avLst/>
          </a:prstGeom>
        </p:spPr>
      </p:pic>
      <p:pic>
        <p:nvPicPr>
          <p:cNvPr id="28" name="Picture 27" descr="An aerial view of a building&#10;&#10;Description automatically generated with medium confidence">
            <a:extLst>
              <a:ext uri="{FF2B5EF4-FFF2-40B4-BE49-F238E27FC236}">
                <a16:creationId xmlns:a16="http://schemas.microsoft.com/office/drawing/2014/main" id="{621BA517-1141-E639-7356-26075FACC6E6}"/>
              </a:ext>
            </a:extLst>
          </p:cNvPr>
          <p:cNvPicPr>
            <a:picLocks noChangeAspect="1"/>
          </p:cNvPicPr>
          <p:nvPr/>
        </p:nvPicPr>
        <p:blipFill>
          <a:blip r:embed="rId3"/>
          <a:stretch>
            <a:fillRect/>
          </a:stretch>
        </p:blipFill>
        <p:spPr>
          <a:xfrm>
            <a:off x="5114375" y="2751861"/>
            <a:ext cx="3684392" cy="2763294"/>
          </a:xfrm>
          <a:prstGeom prst="rect">
            <a:avLst/>
          </a:prstGeom>
        </p:spPr>
      </p:pic>
      <p:sp>
        <p:nvSpPr>
          <p:cNvPr id="29" name="Arrow: Right 28">
            <a:extLst>
              <a:ext uri="{FF2B5EF4-FFF2-40B4-BE49-F238E27FC236}">
                <a16:creationId xmlns:a16="http://schemas.microsoft.com/office/drawing/2014/main" id="{7235AEDD-7B49-2540-69E6-C7214CF299E0}"/>
              </a:ext>
            </a:extLst>
          </p:cNvPr>
          <p:cNvSpPr/>
          <p:nvPr/>
        </p:nvSpPr>
        <p:spPr>
          <a:xfrm>
            <a:off x="4268522" y="3937518"/>
            <a:ext cx="606956" cy="3693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785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a:xfrm>
            <a:off x="261257" y="1688840"/>
            <a:ext cx="8593494" cy="765111"/>
          </a:xfrm>
        </p:spPr>
        <p:txBody>
          <a:bodyPr/>
          <a:lstStyle/>
          <a:p>
            <a:pPr marL="76200" indent="0">
              <a:buNone/>
            </a:pPr>
            <a:r>
              <a:rPr lang="en-US" sz="1600" dirty="0">
                <a:latin typeface="Verdana" panose="020B0604030504040204" pitchFamily="34" charset="0"/>
                <a:ea typeface="Verdana" panose="020B0604030504040204" pitchFamily="34" charset="0"/>
              </a:rPr>
              <a:t>PCA is used here for feature extraction and reduction of parameters of a </a:t>
            </a:r>
          </a:p>
          <a:p>
            <a:pPr marL="76200" indent="0">
              <a:buNone/>
            </a:pPr>
            <a:r>
              <a:rPr lang="en-US" sz="1600" dirty="0">
                <a:latin typeface="Verdana" panose="020B0604030504040204" pitchFamily="34" charset="0"/>
                <a:ea typeface="Verdana" panose="020B0604030504040204" pitchFamily="34" charset="0"/>
              </a:rPr>
              <a:t>5-channelled multispectral image to a 3-channelled multispectral image.</a:t>
            </a: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latin typeface="Verdana" panose="020B0604030504040204" pitchFamily="34" charset="0"/>
                <a:ea typeface="Verdana" panose="020B0604030504040204" pitchFamily="34" charset="0"/>
              </a:rPr>
              <a:t>Principle Component Analysis</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pic>
        <p:nvPicPr>
          <p:cNvPr id="5" name="Picture 4" descr="An aerial view of a building&#10;&#10;Description automatically generated with medium confidence">
            <a:extLst>
              <a:ext uri="{FF2B5EF4-FFF2-40B4-BE49-F238E27FC236}">
                <a16:creationId xmlns:a16="http://schemas.microsoft.com/office/drawing/2014/main" id="{C8BB7AE1-C280-3AF2-F6E0-D430FA140BBF}"/>
              </a:ext>
            </a:extLst>
          </p:cNvPr>
          <p:cNvPicPr>
            <a:picLocks noChangeAspect="1"/>
          </p:cNvPicPr>
          <p:nvPr/>
        </p:nvPicPr>
        <p:blipFill>
          <a:blip r:embed="rId2"/>
          <a:stretch>
            <a:fillRect/>
          </a:stretch>
        </p:blipFill>
        <p:spPr>
          <a:xfrm>
            <a:off x="416041" y="5271797"/>
            <a:ext cx="1716831" cy="1173984"/>
          </a:xfrm>
          <a:prstGeom prst="rect">
            <a:avLst/>
          </a:prstGeom>
        </p:spPr>
      </p:pic>
      <p:pic>
        <p:nvPicPr>
          <p:cNvPr id="8" name="Picture 7" descr="An aerial view of a building&#10;&#10;Description automatically generated with medium confidence">
            <a:extLst>
              <a:ext uri="{FF2B5EF4-FFF2-40B4-BE49-F238E27FC236}">
                <a16:creationId xmlns:a16="http://schemas.microsoft.com/office/drawing/2014/main" id="{6476983E-11DA-4AAB-824C-71613A86C249}"/>
              </a:ext>
            </a:extLst>
          </p:cNvPr>
          <p:cNvPicPr>
            <a:picLocks noChangeAspect="1"/>
          </p:cNvPicPr>
          <p:nvPr/>
        </p:nvPicPr>
        <p:blipFill>
          <a:blip r:embed="rId3"/>
          <a:stretch>
            <a:fillRect/>
          </a:stretch>
        </p:blipFill>
        <p:spPr>
          <a:xfrm>
            <a:off x="416041" y="3862874"/>
            <a:ext cx="1716832" cy="1287624"/>
          </a:xfrm>
          <a:prstGeom prst="rect">
            <a:avLst/>
          </a:prstGeom>
        </p:spPr>
      </p:pic>
      <p:pic>
        <p:nvPicPr>
          <p:cNvPr id="10" name="Picture 9" descr="An aerial view of a building&#10;&#10;Description automatically generated with medium confidence">
            <a:extLst>
              <a:ext uri="{FF2B5EF4-FFF2-40B4-BE49-F238E27FC236}">
                <a16:creationId xmlns:a16="http://schemas.microsoft.com/office/drawing/2014/main" id="{953FB15D-6A75-68A4-1B4D-DCFB74B88A88}"/>
              </a:ext>
            </a:extLst>
          </p:cNvPr>
          <p:cNvPicPr>
            <a:picLocks noChangeAspect="1"/>
          </p:cNvPicPr>
          <p:nvPr/>
        </p:nvPicPr>
        <p:blipFill>
          <a:blip r:embed="rId4"/>
          <a:stretch>
            <a:fillRect/>
          </a:stretch>
        </p:blipFill>
        <p:spPr>
          <a:xfrm>
            <a:off x="416041" y="2453951"/>
            <a:ext cx="1716832" cy="1287624"/>
          </a:xfrm>
          <a:prstGeom prst="rect">
            <a:avLst/>
          </a:prstGeom>
        </p:spPr>
      </p:pic>
      <p:pic>
        <p:nvPicPr>
          <p:cNvPr id="12" name="Picture 11" descr="An aerial view of a building&#10;&#10;Description automatically generated with medium confidence">
            <a:extLst>
              <a:ext uri="{FF2B5EF4-FFF2-40B4-BE49-F238E27FC236}">
                <a16:creationId xmlns:a16="http://schemas.microsoft.com/office/drawing/2014/main" id="{E44FEEF0-6528-F0EC-3ABA-FC18C8EA53F1}"/>
              </a:ext>
            </a:extLst>
          </p:cNvPr>
          <p:cNvPicPr>
            <a:picLocks noChangeAspect="1"/>
          </p:cNvPicPr>
          <p:nvPr/>
        </p:nvPicPr>
        <p:blipFill>
          <a:blip r:embed="rId5"/>
          <a:stretch>
            <a:fillRect/>
          </a:stretch>
        </p:blipFill>
        <p:spPr>
          <a:xfrm>
            <a:off x="2287657" y="3019352"/>
            <a:ext cx="1684532" cy="1263399"/>
          </a:xfrm>
          <a:prstGeom prst="rect">
            <a:avLst/>
          </a:prstGeom>
        </p:spPr>
      </p:pic>
      <p:pic>
        <p:nvPicPr>
          <p:cNvPr id="14" name="Picture 13" descr="An aerial view of a building&#10;&#10;Description automatically generated with medium confidence">
            <a:extLst>
              <a:ext uri="{FF2B5EF4-FFF2-40B4-BE49-F238E27FC236}">
                <a16:creationId xmlns:a16="http://schemas.microsoft.com/office/drawing/2014/main" id="{1DAF3587-83BA-17D5-8E6B-023D0F03D678}"/>
              </a:ext>
            </a:extLst>
          </p:cNvPr>
          <p:cNvPicPr>
            <a:picLocks noChangeAspect="1"/>
          </p:cNvPicPr>
          <p:nvPr/>
        </p:nvPicPr>
        <p:blipFill>
          <a:blip r:embed="rId6"/>
          <a:stretch>
            <a:fillRect/>
          </a:stretch>
        </p:blipFill>
        <p:spPr>
          <a:xfrm>
            <a:off x="2271507" y="4506686"/>
            <a:ext cx="1684532" cy="1263399"/>
          </a:xfrm>
          <a:prstGeom prst="rect">
            <a:avLst/>
          </a:prstGeom>
        </p:spPr>
      </p:pic>
      <p:sp>
        <p:nvSpPr>
          <p:cNvPr id="15" name="Right Brace 14">
            <a:extLst>
              <a:ext uri="{FF2B5EF4-FFF2-40B4-BE49-F238E27FC236}">
                <a16:creationId xmlns:a16="http://schemas.microsoft.com/office/drawing/2014/main" id="{C5533CE8-88EB-35B5-5E01-F201059E60D2}"/>
              </a:ext>
            </a:extLst>
          </p:cNvPr>
          <p:cNvSpPr/>
          <p:nvPr/>
        </p:nvSpPr>
        <p:spPr>
          <a:xfrm>
            <a:off x="4228921" y="2471777"/>
            <a:ext cx="718457" cy="397400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7" name="Picture 16" descr="A picture containing screenshot, tree, green, aerial&#10;&#10;Description automatically generated">
            <a:extLst>
              <a:ext uri="{FF2B5EF4-FFF2-40B4-BE49-F238E27FC236}">
                <a16:creationId xmlns:a16="http://schemas.microsoft.com/office/drawing/2014/main" id="{090E0BFC-66E3-A4A8-B9F9-DCA1822AFA77}"/>
              </a:ext>
            </a:extLst>
          </p:cNvPr>
          <p:cNvPicPr>
            <a:picLocks noChangeAspect="1"/>
          </p:cNvPicPr>
          <p:nvPr/>
        </p:nvPicPr>
        <p:blipFill>
          <a:blip r:embed="rId7"/>
          <a:stretch>
            <a:fillRect/>
          </a:stretch>
        </p:blipFill>
        <p:spPr>
          <a:xfrm>
            <a:off x="5121560" y="3154286"/>
            <a:ext cx="3606399" cy="2704799"/>
          </a:xfrm>
          <a:prstGeom prst="rect">
            <a:avLst/>
          </a:prstGeom>
        </p:spPr>
      </p:pic>
    </p:spTree>
    <p:extLst>
      <p:ext uri="{BB962C8B-B14F-4D97-AF65-F5344CB8AC3E}">
        <p14:creationId xmlns:p14="http://schemas.microsoft.com/office/powerpoint/2010/main" val="177229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
        <p:nvSpPr>
          <p:cNvPr id="4" name="TextBox 3">
            <a:extLst>
              <a:ext uri="{FF2B5EF4-FFF2-40B4-BE49-F238E27FC236}">
                <a16:creationId xmlns:a16="http://schemas.microsoft.com/office/drawing/2014/main" id="{CB55CE9B-4464-1A1E-30FC-A3D886BCAB7A}"/>
              </a:ext>
            </a:extLst>
          </p:cNvPr>
          <p:cNvSpPr txBox="1"/>
          <p:nvPr/>
        </p:nvSpPr>
        <p:spPr>
          <a:xfrm>
            <a:off x="401217" y="1623528"/>
            <a:ext cx="8742783" cy="116955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lang="en-US" b="0" i="0" dirty="0">
                <a:solidFill>
                  <a:schemeClr val="tx1"/>
                </a:solidFill>
                <a:effectLst/>
                <a:latin typeface="Verdana" panose="020B0604030504040204" pitchFamily="34" charset="0"/>
                <a:ea typeface="Verdana" panose="020B0604030504040204" pitchFamily="34" charset="0"/>
              </a:rPr>
              <a:t>In this scenario, we employed data augmentation techniques to increase the amount of multispectral training data available for our model. Due to the limited amount of original data, we applied flip and rotate features of augmentation, which allowed us to generate eight distinct variations of the same dataset. By doing so, we were able to significantly expand the size of our training set and improve the overall robustness of our model.</a:t>
            </a:r>
            <a:endParaRPr lang="en-US" sz="1100" b="1" dirty="0">
              <a:solidFill>
                <a:schemeClr val="tx1"/>
              </a:solidFill>
              <a:latin typeface="Verdana" panose="020B0604030504040204" pitchFamily="34" charset="0"/>
              <a:ea typeface="Verdana" panose="020B0604030504040204" pitchFamily="34" charset="0"/>
            </a:endParaRPr>
          </a:p>
        </p:txBody>
      </p:sp>
      <p:pic>
        <p:nvPicPr>
          <p:cNvPr id="23" name="Picture 22" descr="A picture containing pink, magenta, colorfulness, purple&#10;&#10;Description automatically generated">
            <a:extLst>
              <a:ext uri="{FF2B5EF4-FFF2-40B4-BE49-F238E27FC236}">
                <a16:creationId xmlns:a16="http://schemas.microsoft.com/office/drawing/2014/main" id="{7C3B05E3-2936-D8E9-F542-35EA21ACFB5F}"/>
              </a:ext>
            </a:extLst>
          </p:cNvPr>
          <p:cNvPicPr>
            <a:picLocks noChangeAspect="1"/>
          </p:cNvPicPr>
          <p:nvPr/>
        </p:nvPicPr>
        <p:blipFill>
          <a:blip r:embed="rId2"/>
          <a:stretch>
            <a:fillRect/>
          </a:stretch>
        </p:blipFill>
        <p:spPr>
          <a:xfrm>
            <a:off x="2351313" y="3014954"/>
            <a:ext cx="3890865" cy="2918150"/>
          </a:xfrm>
          <a:prstGeom prst="rect">
            <a:avLst/>
          </a:prstGeom>
        </p:spPr>
      </p:pic>
      <p:sp>
        <p:nvSpPr>
          <p:cNvPr id="40" name="TextBox 39">
            <a:extLst>
              <a:ext uri="{FF2B5EF4-FFF2-40B4-BE49-F238E27FC236}">
                <a16:creationId xmlns:a16="http://schemas.microsoft.com/office/drawing/2014/main" id="{447BB9E2-5299-35CF-B8E4-B9EE5A160FD2}"/>
              </a:ext>
            </a:extLst>
          </p:cNvPr>
          <p:cNvSpPr txBox="1"/>
          <p:nvPr/>
        </p:nvSpPr>
        <p:spPr>
          <a:xfrm>
            <a:off x="3704251" y="5933104"/>
            <a:ext cx="2537927" cy="307777"/>
          </a:xfrm>
          <a:prstGeom prst="rect">
            <a:avLst/>
          </a:prstGeom>
          <a:noFill/>
        </p:spPr>
        <p:txBody>
          <a:bodyPr wrap="square" rtlCol="0">
            <a:spAutoFit/>
          </a:bodyPr>
          <a:lstStyle/>
          <a:p>
            <a:r>
              <a:rPr lang="en-US" dirty="0"/>
              <a:t>Input Image</a:t>
            </a:r>
            <a:endParaRPr lang="en-IN" dirty="0"/>
          </a:p>
        </p:txBody>
      </p:sp>
    </p:spTree>
    <p:extLst>
      <p:ext uri="{BB962C8B-B14F-4D97-AF65-F5344CB8AC3E}">
        <p14:creationId xmlns:p14="http://schemas.microsoft.com/office/powerpoint/2010/main" val="3382226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pic>
        <p:nvPicPr>
          <p:cNvPr id="25" name="Picture 24" descr="A picture containing pink, magenta, colorfulness, purple&#10;&#10;Description automatically generated">
            <a:extLst>
              <a:ext uri="{FF2B5EF4-FFF2-40B4-BE49-F238E27FC236}">
                <a16:creationId xmlns:a16="http://schemas.microsoft.com/office/drawing/2014/main" id="{29165AA6-9BEF-0737-C31C-57816673994C}"/>
              </a:ext>
            </a:extLst>
          </p:cNvPr>
          <p:cNvPicPr>
            <a:picLocks noChangeAspect="1"/>
          </p:cNvPicPr>
          <p:nvPr/>
        </p:nvPicPr>
        <p:blipFill>
          <a:blip r:embed="rId2"/>
          <a:stretch>
            <a:fillRect/>
          </a:stretch>
        </p:blipFill>
        <p:spPr>
          <a:xfrm>
            <a:off x="7002513" y="3861701"/>
            <a:ext cx="2014141" cy="1510606"/>
          </a:xfrm>
          <a:prstGeom prst="rect">
            <a:avLst/>
          </a:prstGeom>
        </p:spPr>
      </p:pic>
      <p:pic>
        <p:nvPicPr>
          <p:cNvPr id="27" name="Picture 26" descr="A picture containing pink, magenta, painting, purple&#10;&#10;Description automatically generated">
            <a:extLst>
              <a:ext uri="{FF2B5EF4-FFF2-40B4-BE49-F238E27FC236}">
                <a16:creationId xmlns:a16="http://schemas.microsoft.com/office/drawing/2014/main" id="{EA5DA2B9-C450-E0D4-2D8F-9C55CDA200D7}"/>
              </a:ext>
            </a:extLst>
          </p:cNvPr>
          <p:cNvPicPr>
            <a:picLocks noChangeAspect="1"/>
          </p:cNvPicPr>
          <p:nvPr/>
        </p:nvPicPr>
        <p:blipFill>
          <a:blip r:embed="rId3"/>
          <a:stretch>
            <a:fillRect/>
          </a:stretch>
        </p:blipFill>
        <p:spPr>
          <a:xfrm>
            <a:off x="6996182" y="1633810"/>
            <a:ext cx="2014141" cy="1510606"/>
          </a:xfrm>
          <a:prstGeom prst="rect">
            <a:avLst/>
          </a:prstGeom>
        </p:spPr>
      </p:pic>
      <p:pic>
        <p:nvPicPr>
          <p:cNvPr id="29" name="Picture 28" descr="A picture containing pink, magenta, purple, violet&#10;&#10;Description automatically generated">
            <a:extLst>
              <a:ext uri="{FF2B5EF4-FFF2-40B4-BE49-F238E27FC236}">
                <a16:creationId xmlns:a16="http://schemas.microsoft.com/office/drawing/2014/main" id="{A699D1DE-03CD-A954-A57F-E2B4086BD7E1}"/>
              </a:ext>
            </a:extLst>
          </p:cNvPr>
          <p:cNvPicPr>
            <a:picLocks noChangeAspect="1"/>
          </p:cNvPicPr>
          <p:nvPr/>
        </p:nvPicPr>
        <p:blipFill>
          <a:blip r:embed="rId4"/>
          <a:stretch>
            <a:fillRect/>
          </a:stretch>
        </p:blipFill>
        <p:spPr>
          <a:xfrm>
            <a:off x="2379678" y="3861701"/>
            <a:ext cx="2014142" cy="1510606"/>
          </a:xfrm>
          <a:prstGeom prst="rect">
            <a:avLst/>
          </a:prstGeom>
        </p:spPr>
      </p:pic>
      <p:pic>
        <p:nvPicPr>
          <p:cNvPr id="31" name="Picture 30" descr="A picture containing magenta, pink, purple, violet&#10;&#10;Description automatically generated">
            <a:extLst>
              <a:ext uri="{FF2B5EF4-FFF2-40B4-BE49-F238E27FC236}">
                <a16:creationId xmlns:a16="http://schemas.microsoft.com/office/drawing/2014/main" id="{778294CB-B76A-8AAA-79A4-E483BA06C300}"/>
              </a:ext>
            </a:extLst>
          </p:cNvPr>
          <p:cNvPicPr>
            <a:picLocks noChangeAspect="1"/>
          </p:cNvPicPr>
          <p:nvPr/>
        </p:nvPicPr>
        <p:blipFill>
          <a:blip r:embed="rId5"/>
          <a:stretch>
            <a:fillRect/>
          </a:stretch>
        </p:blipFill>
        <p:spPr>
          <a:xfrm>
            <a:off x="4687931" y="3861700"/>
            <a:ext cx="2014141" cy="1510606"/>
          </a:xfrm>
          <a:prstGeom prst="rect">
            <a:avLst/>
          </a:prstGeom>
        </p:spPr>
      </p:pic>
      <p:pic>
        <p:nvPicPr>
          <p:cNvPr id="33" name="Picture 32" descr="A picture containing pink, painting, magenta, purple&#10;&#10;Description automatically generated">
            <a:extLst>
              <a:ext uri="{FF2B5EF4-FFF2-40B4-BE49-F238E27FC236}">
                <a16:creationId xmlns:a16="http://schemas.microsoft.com/office/drawing/2014/main" id="{330A88FF-AAB8-DC21-6DE2-AE06E87D1EC1}"/>
              </a:ext>
            </a:extLst>
          </p:cNvPr>
          <p:cNvPicPr>
            <a:picLocks noChangeAspect="1"/>
          </p:cNvPicPr>
          <p:nvPr/>
        </p:nvPicPr>
        <p:blipFill>
          <a:blip r:embed="rId6"/>
          <a:stretch>
            <a:fillRect/>
          </a:stretch>
        </p:blipFill>
        <p:spPr>
          <a:xfrm>
            <a:off x="2379680" y="1633810"/>
            <a:ext cx="2014141" cy="1510606"/>
          </a:xfrm>
          <a:prstGeom prst="rect">
            <a:avLst/>
          </a:prstGeom>
        </p:spPr>
      </p:pic>
      <p:pic>
        <p:nvPicPr>
          <p:cNvPr id="35" name="Picture 34" descr="A picture containing pink, magenta, colorfulness, painting&#10;&#10;Description automatically generated">
            <a:extLst>
              <a:ext uri="{FF2B5EF4-FFF2-40B4-BE49-F238E27FC236}">
                <a16:creationId xmlns:a16="http://schemas.microsoft.com/office/drawing/2014/main" id="{CF52F9B7-B53E-6F21-CA9A-2C09F8D292B0}"/>
              </a:ext>
            </a:extLst>
          </p:cNvPr>
          <p:cNvPicPr>
            <a:picLocks noChangeAspect="1"/>
          </p:cNvPicPr>
          <p:nvPr/>
        </p:nvPicPr>
        <p:blipFill>
          <a:blip r:embed="rId7"/>
          <a:stretch>
            <a:fillRect/>
          </a:stretch>
        </p:blipFill>
        <p:spPr>
          <a:xfrm>
            <a:off x="4687931" y="1633810"/>
            <a:ext cx="2014141" cy="1510606"/>
          </a:xfrm>
          <a:prstGeom prst="rect">
            <a:avLst/>
          </a:prstGeom>
        </p:spPr>
      </p:pic>
      <p:pic>
        <p:nvPicPr>
          <p:cNvPr id="37" name="Picture 36" descr="A picture containing magenta, pink, violet, purple&#10;&#10;Description automatically generated">
            <a:extLst>
              <a:ext uri="{FF2B5EF4-FFF2-40B4-BE49-F238E27FC236}">
                <a16:creationId xmlns:a16="http://schemas.microsoft.com/office/drawing/2014/main" id="{582421D2-F9EC-5D9E-1BD8-B1A9D0008996}"/>
              </a:ext>
            </a:extLst>
          </p:cNvPr>
          <p:cNvPicPr>
            <a:picLocks noChangeAspect="1"/>
          </p:cNvPicPr>
          <p:nvPr/>
        </p:nvPicPr>
        <p:blipFill>
          <a:blip r:embed="rId8"/>
          <a:stretch>
            <a:fillRect/>
          </a:stretch>
        </p:blipFill>
        <p:spPr>
          <a:xfrm>
            <a:off x="197796" y="1633811"/>
            <a:ext cx="1917188" cy="1510606"/>
          </a:xfrm>
          <a:prstGeom prst="rect">
            <a:avLst/>
          </a:prstGeom>
        </p:spPr>
      </p:pic>
      <p:pic>
        <p:nvPicPr>
          <p:cNvPr id="39" name="Picture 38" descr="A picture containing pink, magenta, purple, violet&#10;&#10;Description automatically generated">
            <a:extLst>
              <a:ext uri="{FF2B5EF4-FFF2-40B4-BE49-F238E27FC236}">
                <a16:creationId xmlns:a16="http://schemas.microsoft.com/office/drawing/2014/main" id="{57F3D2CC-8455-D2AF-361E-C897219D3DA1}"/>
              </a:ext>
            </a:extLst>
          </p:cNvPr>
          <p:cNvPicPr>
            <a:picLocks noChangeAspect="1"/>
          </p:cNvPicPr>
          <p:nvPr/>
        </p:nvPicPr>
        <p:blipFill>
          <a:blip r:embed="rId9"/>
          <a:stretch>
            <a:fillRect/>
          </a:stretch>
        </p:blipFill>
        <p:spPr>
          <a:xfrm>
            <a:off x="180654" y="3861700"/>
            <a:ext cx="2014142" cy="1510606"/>
          </a:xfrm>
          <a:prstGeom prst="rect">
            <a:avLst/>
          </a:prstGeom>
        </p:spPr>
      </p:pic>
      <p:sp>
        <p:nvSpPr>
          <p:cNvPr id="3" name="TextBox 2">
            <a:extLst>
              <a:ext uri="{FF2B5EF4-FFF2-40B4-BE49-F238E27FC236}">
                <a16:creationId xmlns:a16="http://schemas.microsoft.com/office/drawing/2014/main" id="{5E6B185A-94E1-D960-9A1B-0C536954B4C1}"/>
              </a:ext>
            </a:extLst>
          </p:cNvPr>
          <p:cNvSpPr txBox="1"/>
          <p:nvPr/>
        </p:nvSpPr>
        <p:spPr>
          <a:xfrm>
            <a:off x="3533804" y="5502644"/>
            <a:ext cx="4322394" cy="307777"/>
          </a:xfrm>
          <a:prstGeom prst="rect">
            <a:avLst/>
          </a:prstGeom>
          <a:noFill/>
        </p:spPr>
        <p:txBody>
          <a:bodyPr wrap="square" rtlCol="0">
            <a:spAutoFit/>
          </a:bodyPr>
          <a:lstStyle/>
          <a:p>
            <a:r>
              <a:rPr lang="en-US" dirty="0"/>
              <a:t>8 Augmented Images </a:t>
            </a:r>
            <a:endParaRPr lang="en-IN" dirty="0"/>
          </a:p>
        </p:txBody>
      </p:sp>
      <p:sp>
        <p:nvSpPr>
          <p:cNvPr id="5" name="TextBox 4">
            <a:extLst>
              <a:ext uri="{FF2B5EF4-FFF2-40B4-BE49-F238E27FC236}">
                <a16:creationId xmlns:a16="http://schemas.microsoft.com/office/drawing/2014/main" id="{C2F253F4-0BB8-CC94-A0EA-C85BBC522A0F}"/>
              </a:ext>
            </a:extLst>
          </p:cNvPr>
          <p:cNvSpPr txBox="1"/>
          <p:nvPr/>
        </p:nvSpPr>
        <p:spPr>
          <a:xfrm>
            <a:off x="209229" y="6089589"/>
            <a:ext cx="5861945" cy="307777"/>
          </a:xfrm>
          <a:prstGeom prst="rect">
            <a:avLst/>
          </a:prstGeom>
          <a:noFill/>
        </p:spPr>
        <p:txBody>
          <a:bodyPr wrap="square" rtlCol="0">
            <a:spAutoFit/>
          </a:bodyPr>
          <a:lstStyle/>
          <a:p>
            <a:r>
              <a:rPr lang="en-US" dirty="0"/>
              <a:t>** The GT of all images are also augmented in the same way. </a:t>
            </a:r>
            <a:endParaRPr lang="en-IN" dirty="0"/>
          </a:p>
        </p:txBody>
      </p:sp>
      <p:sp>
        <p:nvSpPr>
          <p:cNvPr id="7" name="TextBox 6">
            <a:extLst>
              <a:ext uri="{FF2B5EF4-FFF2-40B4-BE49-F238E27FC236}">
                <a16:creationId xmlns:a16="http://schemas.microsoft.com/office/drawing/2014/main" id="{6B8AC3E0-7DCD-D90F-7D45-6D4530C7D060}"/>
              </a:ext>
            </a:extLst>
          </p:cNvPr>
          <p:cNvSpPr txBox="1"/>
          <p:nvPr/>
        </p:nvSpPr>
        <p:spPr>
          <a:xfrm>
            <a:off x="180654" y="1134140"/>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Tree>
    <p:extLst>
      <p:ext uri="{BB962C8B-B14F-4D97-AF65-F5344CB8AC3E}">
        <p14:creationId xmlns:p14="http://schemas.microsoft.com/office/powerpoint/2010/main" val="37810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5" y="1503825"/>
            <a:ext cx="6447454"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 For training model over RGB Images, we used </a:t>
            </a:r>
            <a:r>
              <a:rPr lang="en-US" dirty="0">
                <a:latin typeface="Verdana" panose="020B0604030504040204" pitchFamily="34" charset="0"/>
                <a:ea typeface="Verdana" panose="020B0604030504040204" pitchFamily="34" charset="0"/>
                <a:hlinkClick r:id="rId3"/>
              </a:rPr>
              <a:t>COD10K</a:t>
            </a:r>
            <a:r>
              <a:rPr lang="en-US" dirty="0">
                <a:latin typeface="Verdana" panose="020B0604030504040204" pitchFamily="34" charset="0"/>
                <a:ea typeface="Verdana" panose="020B0604030504040204" pitchFamily="34" charset="0"/>
              </a:rPr>
              <a:t> dataset.</a:t>
            </a: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A9BE220-73BC-E23E-4368-A743B6544252}"/>
              </a:ext>
            </a:extLst>
          </p:cNvPr>
          <p:cNvPicPr>
            <a:picLocks noChangeAspect="1"/>
          </p:cNvPicPr>
          <p:nvPr/>
        </p:nvPicPr>
        <p:blipFill>
          <a:blip r:embed="rId4"/>
          <a:stretch>
            <a:fillRect/>
          </a:stretch>
        </p:blipFill>
        <p:spPr>
          <a:xfrm>
            <a:off x="622591" y="1945826"/>
            <a:ext cx="3079103" cy="1731995"/>
          </a:xfrm>
          <a:prstGeom prst="rect">
            <a:avLst/>
          </a:prstGeom>
        </p:spPr>
      </p:pic>
      <p:sp>
        <p:nvSpPr>
          <p:cNvPr id="6" name="TextBox 5">
            <a:extLst>
              <a:ext uri="{FF2B5EF4-FFF2-40B4-BE49-F238E27FC236}">
                <a16:creationId xmlns:a16="http://schemas.microsoft.com/office/drawing/2014/main" id="{414A7CDF-FE14-BFF5-14D3-C5E9FC95F549}"/>
              </a:ext>
            </a:extLst>
          </p:cNvPr>
          <p:cNvSpPr txBox="1"/>
          <p:nvPr/>
        </p:nvSpPr>
        <p:spPr>
          <a:xfrm>
            <a:off x="1645571" y="3682870"/>
            <a:ext cx="1940768" cy="261610"/>
          </a:xfrm>
          <a:prstGeom prst="rect">
            <a:avLst/>
          </a:prstGeom>
          <a:noFill/>
        </p:spPr>
        <p:txBody>
          <a:bodyPr wrap="square" rtlCol="0">
            <a:spAutoFit/>
          </a:bodyPr>
          <a:lstStyle/>
          <a:p>
            <a:r>
              <a:rPr lang="en-US" sz="1100" dirty="0"/>
              <a:t>Images</a:t>
            </a:r>
            <a:endParaRPr lang="en-IN" dirty="0"/>
          </a:p>
        </p:txBody>
      </p:sp>
      <p:pic>
        <p:nvPicPr>
          <p:cNvPr id="8" name="Picture 7">
            <a:extLst>
              <a:ext uri="{FF2B5EF4-FFF2-40B4-BE49-F238E27FC236}">
                <a16:creationId xmlns:a16="http://schemas.microsoft.com/office/drawing/2014/main" id="{121F67F8-C17C-8A47-CE7C-99CE898CB39D}"/>
              </a:ext>
            </a:extLst>
          </p:cNvPr>
          <p:cNvPicPr>
            <a:picLocks noChangeAspect="1"/>
          </p:cNvPicPr>
          <p:nvPr/>
        </p:nvPicPr>
        <p:blipFill>
          <a:blip r:embed="rId5"/>
          <a:stretch>
            <a:fillRect/>
          </a:stretch>
        </p:blipFill>
        <p:spPr>
          <a:xfrm>
            <a:off x="4292081" y="1945826"/>
            <a:ext cx="3079103" cy="1731996"/>
          </a:xfrm>
          <a:prstGeom prst="rect">
            <a:avLst/>
          </a:prstGeom>
        </p:spPr>
      </p:pic>
      <p:sp>
        <p:nvSpPr>
          <p:cNvPr id="9" name="TextBox 8">
            <a:extLst>
              <a:ext uri="{FF2B5EF4-FFF2-40B4-BE49-F238E27FC236}">
                <a16:creationId xmlns:a16="http://schemas.microsoft.com/office/drawing/2014/main" id="{8C8F923A-F28D-EC1F-05EB-8A218FF68C83}"/>
              </a:ext>
            </a:extLst>
          </p:cNvPr>
          <p:cNvSpPr txBox="1"/>
          <p:nvPr/>
        </p:nvSpPr>
        <p:spPr>
          <a:xfrm>
            <a:off x="5523724" y="3682870"/>
            <a:ext cx="1940768" cy="261610"/>
          </a:xfrm>
          <a:prstGeom prst="rect">
            <a:avLst/>
          </a:prstGeom>
          <a:noFill/>
        </p:spPr>
        <p:txBody>
          <a:bodyPr wrap="square" rtlCol="0">
            <a:spAutoFit/>
          </a:bodyPr>
          <a:lstStyle/>
          <a:p>
            <a:r>
              <a:rPr lang="en-US" sz="1100" dirty="0"/>
              <a:t>GT</a:t>
            </a:r>
            <a:endParaRPr lang="en-IN" sz="1200" dirty="0"/>
          </a:p>
        </p:txBody>
      </p:sp>
      <p:sp>
        <p:nvSpPr>
          <p:cNvPr id="10" name="TextBox 9">
            <a:extLst>
              <a:ext uri="{FF2B5EF4-FFF2-40B4-BE49-F238E27FC236}">
                <a16:creationId xmlns:a16="http://schemas.microsoft.com/office/drawing/2014/main" id="{D9C50E38-DC4C-A17E-77AD-5D1BB476FF52}"/>
              </a:ext>
            </a:extLst>
          </p:cNvPr>
          <p:cNvSpPr txBox="1"/>
          <p:nvPr/>
        </p:nvSpPr>
        <p:spPr>
          <a:xfrm>
            <a:off x="493242" y="3965819"/>
            <a:ext cx="7597678"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 For testing our model over RGB Images, we used </a:t>
            </a:r>
            <a:r>
              <a:rPr lang="en-US" dirty="0">
                <a:latin typeface="Verdana" panose="020B0604030504040204" pitchFamily="34" charset="0"/>
                <a:ea typeface="Verdana" panose="020B0604030504040204" pitchFamily="34" charset="0"/>
                <a:hlinkClick r:id="rId6"/>
              </a:rPr>
              <a:t>CAMO</a:t>
            </a:r>
            <a:r>
              <a:rPr lang="en-US" dirty="0">
                <a:latin typeface="Verdana" panose="020B0604030504040204" pitchFamily="34" charset="0"/>
                <a:ea typeface="Verdana" panose="020B0604030504040204" pitchFamily="34" charset="0"/>
              </a:rPr>
              <a:t> Dataset containing 250+ images.</a:t>
            </a:r>
            <a:endParaRPr lang="en-IN" dirty="0">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FF746F63-A84D-6712-0DE8-5856D1D3470E}"/>
              </a:ext>
            </a:extLst>
          </p:cNvPr>
          <p:cNvPicPr>
            <a:picLocks noChangeAspect="1"/>
          </p:cNvPicPr>
          <p:nvPr/>
        </p:nvPicPr>
        <p:blipFill>
          <a:blip r:embed="rId7"/>
          <a:stretch>
            <a:fillRect/>
          </a:stretch>
        </p:blipFill>
        <p:spPr>
          <a:xfrm>
            <a:off x="2071399" y="4489039"/>
            <a:ext cx="3554961" cy="19996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503825"/>
            <a:ext cx="7540415"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(III) For training model over </a:t>
            </a:r>
            <a:r>
              <a:rPr lang="en-US" dirty="0">
                <a:latin typeface="Verdana" panose="020B0604030504040204" pitchFamily="34" charset="0"/>
                <a:ea typeface="Verdana" panose="020B0604030504040204" pitchFamily="34" charset="0"/>
                <a:hlinkClick r:id="rId3"/>
              </a:rPr>
              <a:t>Multi-spectral Images</a:t>
            </a:r>
            <a:r>
              <a:rPr lang="en-US" dirty="0">
                <a:latin typeface="Verdana" panose="020B0604030504040204" pitchFamily="34" charset="0"/>
                <a:ea typeface="Verdana" panose="020B0604030504040204" pitchFamily="34" charset="0"/>
              </a:rPr>
              <a:t>, we used drone data obtained from GitHub along with its GT</a:t>
            </a:r>
            <a:r>
              <a:rPr lang="en-US" sz="1200" dirty="0">
                <a:latin typeface="Verdana" panose="020B0604030504040204" pitchFamily="34" charset="0"/>
                <a:ea typeface="Verdana" panose="020B0604030504040204" pitchFamily="34" charset="0"/>
              </a:rPr>
              <a:t>. </a:t>
            </a:r>
          </a:p>
        </p:txBody>
      </p:sp>
      <p:sp>
        <p:nvSpPr>
          <p:cNvPr id="10" name="TextBox 9">
            <a:extLst>
              <a:ext uri="{FF2B5EF4-FFF2-40B4-BE49-F238E27FC236}">
                <a16:creationId xmlns:a16="http://schemas.microsoft.com/office/drawing/2014/main" id="{D9C50E38-DC4C-A17E-77AD-5D1BB476FF52}"/>
              </a:ext>
            </a:extLst>
          </p:cNvPr>
          <p:cNvSpPr txBox="1"/>
          <p:nvPr/>
        </p:nvSpPr>
        <p:spPr>
          <a:xfrm>
            <a:off x="1866120" y="5910609"/>
            <a:ext cx="7597678"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Multispectral Augmented Dataset (Image + GT)</a:t>
            </a: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8BD023E4-C41B-6E21-0EF1-95EB961CB1A7}"/>
              </a:ext>
            </a:extLst>
          </p:cNvPr>
          <p:cNvPicPr>
            <a:picLocks noChangeAspect="1"/>
          </p:cNvPicPr>
          <p:nvPr/>
        </p:nvPicPr>
        <p:blipFill>
          <a:blip r:embed="rId4"/>
          <a:stretch>
            <a:fillRect/>
          </a:stretch>
        </p:blipFill>
        <p:spPr>
          <a:xfrm>
            <a:off x="1763486" y="2107841"/>
            <a:ext cx="4512011" cy="1808033"/>
          </a:xfrm>
          <a:prstGeom prst="rect">
            <a:avLst/>
          </a:prstGeom>
        </p:spPr>
      </p:pic>
      <p:pic>
        <p:nvPicPr>
          <p:cNvPr id="13" name="Picture 12">
            <a:extLst>
              <a:ext uri="{FF2B5EF4-FFF2-40B4-BE49-F238E27FC236}">
                <a16:creationId xmlns:a16="http://schemas.microsoft.com/office/drawing/2014/main" id="{99B4A1D0-CFD9-ADD8-6CAF-320F500A98AA}"/>
              </a:ext>
            </a:extLst>
          </p:cNvPr>
          <p:cNvPicPr>
            <a:picLocks noChangeAspect="1"/>
          </p:cNvPicPr>
          <p:nvPr/>
        </p:nvPicPr>
        <p:blipFill>
          <a:blip r:embed="rId5"/>
          <a:stretch>
            <a:fillRect/>
          </a:stretch>
        </p:blipFill>
        <p:spPr>
          <a:xfrm>
            <a:off x="1763485" y="4058225"/>
            <a:ext cx="4512011" cy="1852384"/>
          </a:xfrm>
          <a:prstGeom prst="rect">
            <a:avLst/>
          </a:prstGeom>
        </p:spPr>
      </p:pic>
    </p:spTree>
    <p:extLst>
      <p:ext uri="{BB962C8B-B14F-4D97-AF65-F5344CB8AC3E}">
        <p14:creationId xmlns:p14="http://schemas.microsoft.com/office/powerpoint/2010/main" val="359257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664473"/>
            <a:ext cx="7540415"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(IV) </a:t>
            </a:r>
            <a:r>
              <a:rPr lang="en-US" dirty="0">
                <a:latin typeface="Verdana" panose="020B0604030504040204" pitchFamily="34" charset="0"/>
                <a:ea typeface="Verdana" panose="020B0604030504040204" pitchFamily="34" charset="0"/>
                <a:hlinkClick r:id="rId3"/>
              </a:rPr>
              <a:t>Drone Data </a:t>
            </a:r>
            <a:r>
              <a:rPr lang="en-US" dirty="0">
                <a:latin typeface="Verdana" panose="020B0604030504040204" pitchFamily="34" charset="0"/>
                <a:ea typeface="Verdana" panose="020B0604030504040204" pitchFamily="34" charset="0"/>
              </a:rPr>
              <a:t>provided in the Lab</a:t>
            </a:r>
            <a:r>
              <a:rPr lang="en-US" sz="1200" dirty="0">
                <a:latin typeface="Verdana" panose="020B0604030504040204" pitchFamily="34" charset="0"/>
                <a:ea typeface="Verdana" panose="020B0604030504040204" pitchFamily="34" charset="0"/>
              </a:rPr>
              <a:t>. </a:t>
            </a:r>
          </a:p>
        </p:txBody>
      </p:sp>
      <p:pic>
        <p:nvPicPr>
          <p:cNvPr id="5" name="Picture 4">
            <a:extLst>
              <a:ext uri="{FF2B5EF4-FFF2-40B4-BE49-F238E27FC236}">
                <a16:creationId xmlns:a16="http://schemas.microsoft.com/office/drawing/2014/main" id="{4FC7966A-CFA1-ABE3-CB5C-F2DD142CD680}"/>
              </a:ext>
            </a:extLst>
          </p:cNvPr>
          <p:cNvPicPr>
            <a:picLocks noChangeAspect="1"/>
          </p:cNvPicPr>
          <p:nvPr/>
        </p:nvPicPr>
        <p:blipFill>
          <a:blip r:embed="rId4"/>
          <a:stretch>
            <a:fillRect/>
          </a:stretch>
        </p:blipFill>
        <p:spPr>
          <a:xfrm>
            <a:off x="550504" y="2108070"/>
            <a:ext cx="7344032" cy="3495961"/>
          </a:xfrm>
          <a:prstGeom prst="rect">
            <a:avLst/>
          </a:prstGeom>
        </p:spPr>
      </p:pic>
    </p:spTree>
    <p:extLst>
      <p:ext uri="{BB962C8B-B14F-4D97-AF65-F5344CB8AC3E}">
        <p14:creationId xmlns:p14="http://schemas.microsoft.com/office/powerpoint/2010/main" val="279236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4031873"/>
          </a:xfrm>
          <a:prstGeom prst="rect">
            <a:avLst/>
          </a:prstGeom>
          <a:noFill/>
        </p:spPr>
        <p:txBody>
          <a:bodyPr wrap="square" rtlCol="0">
            <a:spAutoFit/>
          </a:bodyPr>
          <a:lstStyle/>
          <a:p>
            <a:pPr marL="342900" indent="-342900">
              <a:buFont typeface="Arial" panose="020B0604020202020204" pitchFamily="34" charset="0"/>
              <a:buChar char="•"/>
            </a:pPr>
            <a:r>
              <a:rPr lang="en-US" sz="1600" dirty="0"/>
              <a:t>Clone our repository from GitHub.</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Download the required Python libraries as specified in </a:t>
            </a:r>
            <a:r>
              <a:rPr lang="en-US" sz="1600" i="1" dirty="0"/>
              <a:t>‘requirement.txt’</a:t>
            </a:r>
            <a:r>
              <a:rPr lang="en-US" sz="1600" dirty="0"/>
              <a:t> file.</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folder naming ‘Dataset’ and create sub-folders naming ‘Train’ and ‘Test’ in it.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a ‘Model’ folder to store the weights of our model, and a ‘Result’ folder to store the resultant grayscale images obtained.</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Then download the datasets from the drive links provided in ‘Dataset.txt’.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To run our model, the device should have CUDA support which is used to make training process faster by using GPUs for general-purpose computing using parallel computing.</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CUDA Toolkit can be installed using the </a:t>
            </a:r>
            <a:r>
              <a:rPr lang="en-US" sz="1600" dirty="0">
                <a:hlinkClick r:id="rId3"/>
              </a:rPr>
              <a:t>Microsoft Installation Docs </a:t>
            </a:r>
            <a:r>
              <a:rPr lang="en-US" sz="1600" dirty="0"/>
              <a:t>for it.</a:t>
            </a:r>
          </a:p>
        </p:txBody>
      </p:sp>
    </p:spTree>
    <p:extLst>
      <p:ext uri="{BB962C8B-B14F-4D97-AF65-F5344CB8AC3E}">
        <p14:creationId xmlns:p14="http://schemas.microsoft.com/office/powerpoint/2010/main" val="190290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Start training by running ‘MyTrain.py’</a:t>
            </a:r>
          </a:p>
        </p:txBody>
      </p:sp>
      <p:pic>
        <p:nvPicPr>
          <p:cNvPr id="5" name="Picture 4" descr="A picture containing text, screenshot&#10;&#10;Description automatically generated">
            <a:extLst>
              <a:ext uri="{FF2B5EF4-FFF2-40B4-BE49-F238E27FC236}">
                <a16:creationId xmlns:a16="http://schemas.microsoft.com/office/drawing/2014/main" id="{C2C31D9F-7B5E-E295-D594-9B0981288DED}"/>
              </a:ext>
            </a:extLst>
          </p:cNvPr>
          <p:cNvPicPr>
            <a:picLocks noChangeAspect="1"/>
          </p:cNvPicPr>
          <p:nvPr/>
        </p:nvPicPr>
        <p:blipFill>
          <a:blip r:embed="rId3"/>
          <a:stretch>
            <a:fillRect/>
          </a:stretch>
        </p:blipFill>
        <p:spPr>
          <a:xfrm>
            <a:off x="961053" y="2469805"/>
            <a:ext cx="7355281" cy="3305844"/>
          </a:xfrm>
          <a:prstGeom prst="rect">
            <a:avLst/>
          </a:prstGeom>
        </p:spPr>
      </p:pic>
    </p:spTree>
    <p:extLst>
      <p:ext uri="{BB962C8B-B14F-4D97-AF65-F5344CB8AC3E}">
        <p14:creationId xmlns:p14="http://schemas.microsoft.com/office/powerpoint/2010/main" val="21635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180653" y="369881"/>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Outlines</a:t>
            </a:r>
            <a:endParaRPr dirty="0"/>
          </a:p>
        </p:txBody>
      </p:sp>
      <p:sp>
        <p:nvSpPr>
          <p:cNvPr id="75" name="Google Shape;75;p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a:sym typeface="Times New Roman"/>
              </a:rPr>
              <a:t>Introduction</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Methodology</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Experimental Setup</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 based scenarios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Results and outcomes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Other Fields Explored</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Conclusion </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Future Scope</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Contribution of Group Members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References</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Test the model by running ‘MyTest.py’ file.</a:t>
            </a:r>
          </a:p>
        </p:txBody>
      </p:sp>
      <p:pic>
        <p:nvPicPr>
          <p:cNvPr id="6" name="Picture 5" descr="A screen shot of a computer screen&#10;&#10;Description automatically generated with low confidence">
            <a:extLst>
              <a:ext uri="{FF2B5EF4-FFF2-40B4-BE49-F238E27FC236}">
                <a16:creationId xmlns:a16="http://schemas.microsoft.com/office/drawing/2014/main" id="{8F14F15D-15CA-6FDA-B9A1-EBF05A9A0EAF}"/>
              </a:ext>
            </a:extLst>
          </p:cNvPr>
          <p:cNvPicPr>
            <a:picLocks noChangeAspect="1"/>
          </p:cNvPicPr>
          <p:nvPr/>
        </p:nvPicPr>
        <p:blipFill>
          <a:blip r:embed="rId3"/>
          <a:stretch>
            <a:fillRect/>
          </a:stretch>
        </p:blipFill>
        <p:spPr>
          <a:xfrm>
            <a:off x="1007706" y="2417193"/>
            <a:ext cx="6578082" cy="3925900"/>
          </a:xfrm>
          <a:prstGeom prst="rect">
            <a:avLst/>
          </a:prstGeom>
        </p:spPr>
      </p:pic>
    </p:spTree>
    <p:extLst>
      <p:ext uri="{BB962C8B-B14F-4D97-AF65-F5344CB8AC3E}">
        <p14:creationId xmlns:p14="http://schemas.microsoft.com/office/powerpoint/2010/main" val="312453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Results on RGB Images</a:t>
            </a:r>
          </a:p>
        </p:txBody>
      </p:sp>
      <p:pic>
        <p:nvPicPr>
          <p:cNvPr id="3" name="Picture 2" descr="A picture containing black, black and white, darkness, moon&#10;&#10;Description automatically generated">
            <a:extLst>
              <a:ext uri="{FF2B5EF4-FFF2-40B4-BE49-F238E27FC236}">
                <a16:creationId xmlns:a16="http://schemas.microsoft.com/office/drawing/2014/main" id="{CDB6126C-D9AC-95B7-F374-87BDE2CB55E3}"/>
              </a:ext>
            </a:extLst>
          </p:cNvPr>
          <p:cNvPicPr>
            <a:picLocks noChangeAspect="1"/>
          </p:cNvPicPr>
          <p:nvPr/>
        </p:nvPicPr>
        <p:blipFill>
          <a:blip r:embed="rId3"/>
          <a:stretch>
            <a:fillRect/>
          </a:stretch>
        </p:blipFill>
        <p:spPr>
          <a:xfrm>
            <a:off x="5049696" y="4112446"/>
            <a:ext cx="3070471" cy="2294927"/>
          </a:xfrm>
          <a:prstGeom prst="rect">
            <a:avLst/>
          </a:prstGeom>
        </p:spPr>
      </p:pic>
      <p:pic>
        <p:nvPicPr>
          <p:cNvPr id="5" name="Picture 4" descr="A lizard on the sand&#10;&#10;Description automatically generated with low confidence">
            <a:extLst>
              <a:ext uri="{FF2B5EF4-FFF2-40B4-BE49-F238E27FC236}">
                <a16:creationId xmlns:a16="http://schemas.microsoft.com/office/drawing/2014/main" id="{424DE512-E815-2380-F01C-884CE4CEBDAB}"/>
              </a:ext>
            </a:extLst>
          </p:cNvPr>
          <p:cNvPicPr>
            <a:picLocks noChangeAspect="1"/>
          </p:cNvPicPr>
          <p:nvPr/>
        </p:nvPicPr>
        <p:blipFill>
          <a:blip r:embed="rId4"/>
          <a:stretch>
            <a:fillRect/>
          </a:stretch>
        </p:blipFill>
        <p:spPr>
          <a:xfrm>
            <a:off x="663327" y="1812471"/>
            <a:ext cx="3070471" cy="2051336"/>
          </a:xfrm>
          <a:prstGeom prst="rect">
            <a:avLst/>
          </a:prstGeom>
        </p:spPr>
      </p:pic>
      <p:pic>
        <p:nvPicPr>
          <p:cNvPr id="7" name="Picture 6" descr="A white lizard with long tail&#10;&#10;Description automatically generated with low confidence">
            <a:extLst>
              <a:ext uri="{FF2B5EF4-FFF2-40B4-BE49-F238E27FC236}">
                <a16:creationId xmlns:a16="http://schemas.microsoft.com/office/drawing/2014/main" id="{28212CF0-7283-E3B0-6FA1-D2EA2928BA61}"/>
              </a:ext>
            </a:extLst>
          </p:cNvPr>
          <p:cNvPicPr>
            <a:picLocks noChangeAspect="1"/>
          </p:cNvPicPr>
          <p:nvPr/>
        </p:nvPicPr>
        <p:blipFill>
          <a:blip r:embed="rId5"/>
          <a:stretch>
            <a:fillRect/>
          </a:stretch>
        </p:blipFill>
        <p:spPr>
          <a:xfrm>
            <a:off x="5049696" y="1812471"/>
            <a:ext cx="3070471" cy="2051336"/>
          </a:xfrm>
          <a:prstGeom prst="rect">
            <a:avLst/>
          </a:prstGeom>
        </p:spPr>
      </p:pic>
      <p:pic>
        <p:nvPicPr>
          <p:cNvPr id="13" name="Picture 12" descr="A picture containing reef, organism, marine biology, coral&#10;&#10;Description automatically generated">
            <a:extLst>
              <a:ext uri="{FF2B5EF4-FFF2-40B4-BE49-F238E27FC236}">
                <a16:creationId xmlns:a16="http://schemas.microsoft.com/office/drawing/2014/main" id="{B94B48FC-560B-5DDE-9468-25210D83D699}"/>
              </a:ext>
            </a:extLst>
          </p:cNvPr>
          <p:cNvPicPr>
            <a:picLocks noChangeAspect="1"/>
          </p:cNvPicPr>
          <p:nvPr/>
        </p:nvPicPr>
        <p:blipFill>
          <a:blip r:embed="rId6"/>
          <a:stretch>
            <a:fillRect/>
          </a:stretch>
        </p:blipFill>
        <p:spPr>
          <a:xfrm>
            <a:off x="663327" y="4048128"/>
            <a:ext cx="3070471" cy="2359245"/>
          </a:xfrm>
          <a:prstGeom prst="rect">
            <a:avLst/>
          </a:prstGeom>
        </p:spPr>
      </p:pic>
      <p:sp>
        <p:nvSpPr>
          <p:cNvPr id="14" name="Arrow: Right 13">
            <a:extLst>
              <a:ext uri="{FF2B5EF4-FFF2-40B4-BE49-F238E27FC236}">
                <a16:creationId xmlns:a16="http://schemas.microsoft.com/office/drawing/2014/main" id="{FD7D3A49-37D7-9D52-D02D-2FC0B9362943}"/>
              </a:ext>
            </a:extLst>
          </p:cNvPr>
          <p:cNvSpPr/>
          <p:nvPr/>
        </p:nvSpPr>
        <p:spPr>
          <a:xfrm>
            <a:off x="4068147" y="2677886"/>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8462F1A-C6B0-E840-D46E-50B7057A0822}"/>
              </a:ext>
            </a:extLst>
          </p:cNvPr>
          <p:cNvSpPr/>
          <p:nvPr/>
        </p:nvSpPr>
        <p:spPr>
          <a:xfrm>
            <a:off x="4068147" y="5091958"/>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Results on Multispectral Images</a:t>
            </a:r>
          </a:p>
        </p:txBody>
      </p:sp>
      <p:pic>
        <p:nvPicPr>
          <p:cNvPr id="3" name="Picture 2" descr="A picture containing black and white, black, darkness, monochrome&#10;&#10;Description automatically generated">
            <a:extLst>
              <a:ext uri="{FF2B5EF4-FFF2-40B4-BE49-F238E27FC236}">
                <a16:creationId xmlns:a16="http://schemas.microsoft.com/office/drawing/2014/main" id="{719C05AB-6F5B-EE8C-57D9-25D3F77EF01C}"/>
              </a:ext>
            </a:extLst>
          </p:cNvPr>
          <p:cNvPicPr>
            <a:picLocks noChangeAspect="1"/>
          </p:cNvPicPr>
          <p:nvPr/>
        </p:nvPicPr>
        <p:blipFill>
          <a:blip r:embed="rId3"/>
          <a:stretch>
            <a:fillRect/>
          </a:stretch>
        </p:blipFill>
        <p:spPr>
          <a:xfrm>
            <a:off x="4869849" y="4239693"/>
            <a:ext cx="2873006" cy="2157564"/>
          </a:xfrm>
          <a:prstGeom prst="rect">
            <a:avLst/>
          </a:prstGeom>
        </p:spPr>
      </p:pic>
      <p:pic>
        <p:nvPicPr>
          <p:cNvPr id="5" name="Picture 4" descr="A picture containing green, painting, plant, art&#10;&#10;Description automatically generated">
            <a:extLst>
              <a:ext uri="{FF2B5EF4-FFF2-40B4-BE49-F238E27FC236}">
                <a16:creationId xmlns:a16="http://schemas.microsoft.com/office/drawing/2014/main" id="{4AD755D7-B459-58A9-6130-A82C41E3EEF9}"/>
              </a:ext>
            </a:extLst>
          </p:cNvPr>
          <p:cNvPicPr>
            <a:picLocks noChangeAspect="1"/>
          </p:cNvPicPr>
          <p:nvPr/>
        </p:nvPicPr>
        <p:blipFill>
          <a:blip r:embed="rId4"/>
          <a:stretch>
            <a:fillRect/>
          </a:stretch>
        </p:blipFill>
        <p:spPr>
          <a:xfrm>
            <a:off x="1151044" y="1891906"/>
            <a:ext cx="2243915" cy="2157564"/>
          </a:xfrm>
          <a:prstGeom prst="rect">
            <a:avLst/>
          </a:prstGeom>
        </p:spPr>
      </p:pic>
      <p:pic>
        <p:nvPicPr>
          <p:cNvPr id="7" name="Picture 6" descr="A picture containing black, screenshot, space, black and white&#10;&#10;Description automatically generated">
            <a:extLst>
              <a:ext uri="{FF2B5EF4-FFF2-40B4-BE49-F238E27FC236}">
                <a16:creationId xmlns:a16="http://schemas.microsoft.com/office/drawing/2014/main" id="{51008CC1-3B6C-FE47-9507-7A124F1B2E1B}"/>
              </a:ext>
            </a:extLst>
          </p:cNvPr>
          <p:cNvPicPr>
            <a:picLocks noChangeAspect="1"/>
          </p:cNvPicPr>
          <p:nvPr/>
        </p:nvPicPr>
        <p:blipFill>
          <a:blip r:embed="rId5"/>
          <a:stretch>
            <a:fillRect/>
          </a:stretch>
        </p:blipFill>
        <p:spPr>
          <a:xfrm>
            <a:off x="4995432" y="1891906"/>
            <a:ext cx="2352885" cy="2157564"/>
          </a:xfrm>
          <a:prstGeom prst="rect">
            <a:avLst/>
          </a:prstGeom>
        </p:spPr>
      </p:pic>
      <p:pic>
        <p:nvPicPr>
          <p:cNvPr id="9" name="Picture 8" descr="A picture containing painting, colorfulness, child art, art&#10;&#10;Description automatically generated">
            <a:extLst>
              <a:ext uri="{FF2B5EF4-FFF2-40B4-BE49-F238E27FC236}">
                <a16:creationId xmlns:a16="http://schemas.microsoft.com/office/drawing/2014/main" id="{18051061-123F-EC3F-D91F-FC632DBD8F8E}"/>
              </a:ext>
            </a:extLst>
          </p:cNvPr>
          <p:cNvPicPr>
            <a:picLocks noChangeAspect="1"/>
          </p:cNvPicPr>
          <p:nvPr/>
        </p:nvPicPr>
        <p:blipFill>
          <a:blip r:embed="rId6"/>
          <a:stretch>
            <a:fillRect/>
          </a:stretch>
        </p:blipFill>
        <p:spPr>
          <a:xfrm>
            <a:off x="790907" y="4239692"/>
            <a:ext cx="2964191" cy="2157564"/>
          </a:xfrm>
          <a:prstGeom prst="rect">
            <a:avLst/>
          </a:prstGeom>
        </p:spPr>
      </p:pic>
      <p:sp>
        <p:nvSpPr>
          <p:cNvPr id="10" name="Arrow: Right 9">
            <a:extLst>
              <a:ext uri="{FF2B5EF4-FFF2-40B4-BE49-F238E27FC236}">
                <a16:creationId xmlns:a16="http://schemas.microsoft.com/office/drawing/2014/main" id="{C6FD2CE8-4662-678C-2F74-C4278DEF79AF}"/>
              </a:ext>
            </a:extLst>
          </p:cNvPr>
          <p:cNvSpPr/>
          <p:nvPr/>
        </p:nvSpPr>
        <p:spPr>
          <a:xfrm>
            <a:off x="4013894" y="2826352"/>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9C2F056-F9B7-4756-B588-3EEF3D230D4E}"/>
              </a:ext>
            </a:extLst>
          </p:cNvPr>
          <p:cNvSpPr/>
          <p:nvPr/>
        </p:nvSpPr>
        <p:spPr>
          <a:xfrm>
            <a:off x="4013894" y="5150523"/>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6097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Medicine</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Agriculture</a:t>
            </a:r>
          </a:p>
        </p:txBody>
      </p:sp>
      <p:pic>
        <p:nvPicPr>
          <p:cNvPr id="3" name="Picture 2" descr="A collage of images of lungs&#10;&#10;Description automatically generated with low confidence">
            <a:extLst>
              <a:ext uri="{FF2B5EF4-FFF2-40B4-BE49-F238E27FC236}">
                <a16:creationId xmlns:a16="http://schemas.microsoft.com/office/drawing/2014/main" id="{D72AA73E-6BA8-D8DB-F42C-90B3ED27D94B}"/>
              </a:ext>
            </a:extLst>
          </p:cNvPr>
          <p:cNvPicPr>
            <a:picLocks noChangeAspect="1"/>
          </p:cNvPicPr>
          <p:nvPr/>
        </p:nvPicPr>
        <p:blipFill>
          <a:blip r:embed="rId3"/>
          <a:stretch>
            <a:fillRect/>
          </a:stretch>
        </p:blipFill>
        <p:spPr>
          <a:xfrm>
            <a:off x="2314856" y="1766030"/>
            <a:ext cx="3610083" cy="1711326"/>
          </a:xfrm>
          <a:prstGeom prst="rect">
            <a:avLst/>
          </a:prstGeom>
        </p:spPr>
      </p:pic>
      <p:sp>
        <p:nvSpPr>
          <p:cNvPr id="4" name="TextBox 3">
            <a:extLst>
              <a:ext uri="{FF2B5EF4-FFF2-40B4-BE49-F238E27FC236}">
                <a16:creationId xmlns:a16="http://schemas.microsoft.com/office/drawing/2014/main" id="{2C44229C-3DF7-90BE-6BB2-554EDAA96FB5}"/>
              </a:ext>
            </a:extLst>
          </p:cNvPr>
          <p:cNvSpPr txBox="1"/>
          <p:nvPr/>
        </p:nvSpPr>
        <p:spPr>
          <a:xfrm>
            <a:off x="2822942" y="3477356"/>
            <a:ext cx="2593910" cy="307777"/>
          </a:xfrm>
          <a:prstGeom prst="rect">
            <a:avLst/>
          </a:prstGeom>
          <a:noFill/>
        </p:spPr>
        <p:txBody>
          <a:bodyPr wrap="square" rtlCol="0">
            <a:spAutoFit/>
          </a:bodyPr>
          <a:lstStyle/>
          <a:p>
            <a:r>
              <a:rPr lang="en-US" dirty="0"/>
              <a:t>Lung Infection Segmentation</a:t>
            </a:r>
            <a:endParaRPr lang="en-IN" dirty="0"/>
          </a:p>
        </p:txBody>
      </p:sp>
      <p:pic>
        <p:nvPicPr>
          <p:cNvPr id="6" name="Picture 5">
            <a:extLst>
              <a:ext uri="{FF2B5EF4-FFF2-40B4-BE49-F238E27FC236}">
                <a16:creationId xmlns:a16="http://schemas.microsoft.com/office/drawing/2014/main" id="{4D2F2F89-5652-8688-2DCD-8DC1E57E8A54}"/>
              </a:ext>
            </a:extLst>
          </p:cNvPr>
          <p:cNvPicPr>
            <a:picLocks noChangeAspect="1"/>
          </p:cNvPicPr>
          <p:nvPr/>
        </p:nvPicPr>
        <p:blipFill>
          <a:blip r:embed="rId4"/>
          <a:stretch>
            <a:fillRect/>
          </a:stretch>
        </p:blipFill>
        <p:spPr>
          <a:xfrm>
            <a:off x="1540303" y="4441848"/>
            <a:ext cx="5617279" cy="1352462"/>
          </a:xfrm>
          <a:prstGeom prst="rect">
            <a:avLst/>
          </a:prstGeom>
        </p:spPr>
      </p:pic>
      <p:sp>
        <p:nvSpPr>
          <p:cNvPr id="7" name="TextBox 6">
            <a:extLst>
              <a:ext uri="{FF2B5EF4-FFF2-40B4-BE49-F238E27FC236}">
                <a16:creationId xmlns:a16="http://schemas.microsoft.com/office/drawing/2014/main" id="{40D46353-DE84-4887-E539-5CF1140C33F2}"/>
              </a:ext>
            </a:extLst>
          </p:cNvPr>
          <p:cNvSpPr txBox="1"/>
          <p:nvPr/>
        </p:nvSpPr>
        <p:spPr>
          <a:xfrm>
            <a:off x="3130852" y="5902940"/>
            <a:ext cx="2593910" cy="307777"/>
          </a:xfrm>
          <a:prstGeom prst="rect">
            <a:avLst/>
          </a:prstGeom>
          <a:noFill/>
        </p:spPr>
        <p:txBody>
          <a:bodyPr wrap="square" rtlCol="0">
            <a:spAutoFit/>
          </a:bodyPr>
          <a:lstStyle/>
          <a:p>
            <a:r>
              <a:rPr lang="en-US" dirty="0"/>
              <a:t>Pest Detection</a:t>
            </a:r>
            <a:endParaRPr lang="en-IN" dirty="0"/>
          </a:p>
        </p:txBody>
      </p:sp>
    </p:spTree>
    <p:extLst>
      <p:ext uri="{BB962C8B-B14F-4D97-AF65-F5344CB8AC3E}">
        <p14:creationId xmlns:p14="http://schemas.microsoft.com/office/powerpoint/2010/main" val="129890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Manufacturing</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Military</a:t>
            </a:r>
          </a:p>
        </p:txBody>
      </p:sp>
      <p:sp>
        <p:nvSpPr>
          <p:cNvPr id="4" name="TextBox 3">
            <a:extLst>
              <a:ext uri="{FF2B5EF4-FFF2-40B4-BE49-F238E27FC236}">
                <a16:creationId xmlns:a16="http://schemas.microsoft.com/office/drawing/2014/main" id="{2C44229C-3DF7-90BE-6BB2-554EDAA96FB5}"/>
              </a:ext>
            </a:extLst>
          </p:cNvPr>
          <p:cNvSpPr txBox="1"/>
          <p:nvPr/>
        </p:nvSpPr>
        <p:spPr>
          <a:xfrm>
            <a:off x="2664321" y="3471101"/>
            <a:ext cx="2593910" cy="307777"/>
          </a:xfrm>
          <a:prstGeom prst="rect">
            <a:avLst/>
          </a:prstGeom>
          <a:noFill/>
        </p:spPr>
        <p:txBody>
          <a:bodyPr wrap="square" rtlCol="0">
            <a:spAutoFit/>
          </a:bodyPr>
          <a:lstStyle/>
          <a:p>
            <a:r>
              <a:rPr lang="en-US" dirty="0"/>
              <a:t>Surface Defect Detection</a:t>
            </a:r>
            <a:endParaRPr lang="en-IN" dirty="0"/>
          </a:p>
        </p:txBody>
      </p:sp>
      <p:sp>
        <p:nvSpPr>
          <p:cNvPr id="7" name="TextBox 6">
            <a:extLst>
              <a:ext uri="{FF2B5EF4-FFF2-40B4-BE49-F238E27FC236}">
                <a16:creationId xmlns:a16="http://schemas.microsoft.com/office/drawing/2014/main" id="{40D46353-DE84-4887-E539-5CF1140C33F2}"/>
              </a:ext>
            </a:extLst>
          </p:cNvPr>
          <p:cNvSpPr txBox="1"/>
          <p:nvPr/>
        </p:nvSpPr>
        <p:spPr>
          <a:xfrm>
            <a:off x="1796573" y="6103775"/>
            <a:ext cx="4753517" cy="307777"/>
          </a:xfrm>
          <a:prstGeom prst="rect">
            <a:avLst/>
          </a:prstGeom>
          <a:noFill/>
        </p:spPr>
        <p:txBody>
          <a:bodyPr wrap="square" rtlCol="0">
            <a:spAutoFit/>
          </a:bodyPr>
          <a:lstStyle/>
          <a:p>
            <a:pPr algn="l"/>
            <a:r>
              <a:rPr lang="en-US" b="0" i="0" u="none" strike="noStrike" baseline="0" dirty="0">
                <a:latin typeface="LMRoman10-Regular"/>
              </a:rPr>
              <a:t>Camouflaged military personnels indifferent </a:t>
            </a:r>
            <a:r>
              <a:rPr lang="en-IN" b="0" i="0" u="none" strike="noStrike" baseline="0" dirty="0">
                <a:latin typeface="LMRoman10-Regular"/>
              </a:rPr>
              <a:t>environments</a:t>
            </a:r>
            <a:endParaRPr lang="en-IN" sz="1100" dirty="0"/>
          </a:p>
        </p:txBody>
      </p:sp>
      <p:pic>
        <p:nvPicPr>
          <p:cNvPr id="5" name="Picture 4" descr="A picture containing screenshot, black and white, black&#10;&#10;Description automatically generated">
            <a:extLst>
              <a:ext uri="{FF2B5EF4-FFF2-40B4-BE49-F238E27FC236}">
                <a16:creationId xmlns:a16="http://schemas.microsoft.com/office/drawing/2014/main" id="{760AEE12-2D81-FD77-E871-BB63B26820F1}"/>
              </a:ext>
            </a:extLst>
          </p:cNvPr>
          <p:cNvPicPr>
            <a:picLocks noChangeAspect="1"/>
          </p:cNvPicPr>
          <p:nvPr/>
        </p:nvPicPr>
        <p:blipFill>
          <a:blip r:embed="rId3"/>
          <a:stretch>
            <a:fillRect/>
          </a:stretch>
        </p:blipFill>
        <p:spPr>
          <a:xfrm>
            <a:off x="2243619" y="1701647"/>
            <a:ext cx="2916150" cy="1790591"/>
          </a:xfrm>
          <a:prstGeom prst="rect">
            <a:avLst/>
          </a:prstGeom>
        </p:spPr>
      </p:pic>
      <p:pic>
        <p:nvPicPr>
          <p:cNvPr id="9" name="Picture 8" descr="A picture containing screenshot, collage, mosaic&#10;&#10;Description automatically generated">
            <a:extLst>
              <a:ext uri="{FF2B5EF4-FFF2-40B4-BE49-F238E27FC236}">
                <a16:creationId xmlns:a16="http://schemas.microsoft.com/office/drawing/2014/main" id="{10B61E17-CD2A-2D62-0215-BDB81E4B2746}"/>
              </a:ext>
            </a:extLst>
          </p:cNvPr>
          <p:cNvPicPr>
            <a:picLocks noChangeAspect="1"/>
          </p:cNvPicPr>
          <p:nvPr/>
        </p:nvPicPr>
        <p:blipFill>
          <a:blip r:embed="rId4"/>
          <a:stretch>
            <a:fillRect/>
          </a:stretch>
        </p:blipFill>
        <p:spPr>
          <a:xfrm>
            <a:off x="1442647" y="4419609"/>
            <a:ext cx="5037257" cy="1684166"/>
          </a:xfrm>
          <a:prstGeom prst="rect">
            <a:avLst/>
          </a:prstGeom>
        </p:spPr>
      </p:pic>
    </p:spTree>
    <p:extLst>
      <p:ext uri="{BB962C8B-B14F-4D97-AF65-F5344CB8AC3E}">
        <p14:creationId xmlns:p14="http://schemas.microsoft.com/office/powerpoint/2010/main" val="308189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Other Fields Explored</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Verdana" panose="020B0604030504040204" pitchFamily="34" charset="0"/>
                <a:ea typeface="Verdana" panose="020B0604030504040204" pitchFamily="34" charset="0"/>
                <a:cs typeface="Times New Roman"/>
                <a:sym typeface="Times New Roman"/>
              </a:rPr>
              <a:t>Image Classification and Object Detection</a:t>
            </a: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YOLO </a:t>
            </a:r>
            <a:r>
              <a:rPr lang="en-US" sz="1800" dirty="0">
                <a:latin typeface="Verdana" panose="020B0604030504040204" pitchFamily="34" charset="0"/>
                <a:ea typeface="Verdana" panose="020B0604030504040204" pitchFamily="34" charset="0"/>
                <a:cs typeface="Times New Roman"/>
                <a:sym typeface="Times New Roman"/>
              </a:rPr>
              <a:t>for Image Classification and Object Detection.</a:t>
            </a:r>
          </a:p>
          <a:p>
            <a:pPr marL="1409700" lvl="2" algn="just"/>
            <a:r>
              <a:rPr lang="en-US" sz="1600" dirty="0">
                <a:latin typeface="Verdana" panose="020B0604030504040204" pitchFamily="34" charset="0"/>
                <a:ea typeface="Verdana" panose="020B0604030504040204" pitchFamily="34" charset="0"/>
                <a:cs typeface="Times New Roman"/>
                <a:sym typeface="Times New Roman"/>
              </a:rPr>
              <a:t>We prepared an </a:t>
            </a:r>
            <a:r>
              <a:rPr lang="en-US" sz="1600" dirty="0">
                <a:latin typeface="Verdana" panose="020B0604030504040204" pitchFamily="34" charset="0"/>
                <a:ea typeface="Verdana" panose="020B0604030504040204" pitchFamily="34" charset="0"/>
                <a:cs typeface="Times New Roman"/>
                <a:sym typeface="Times New Roman"/>
                <a:hlinkClick r:id="rId3"/>
              </a:rPr>
              <a:t>object detection model </a:t>
            </a:r>
            <a:r>
              <a:rPr lang="en-US" sz="1600" dirty="0">
                <a:latin typeface="Verdana" panose="020B0604030504040204" pitchFamily="34" charset="0"/>
                <a:ea typeface="Verdana" panose="020B0604030504040204" pitchFamily="34" charset="0"/>
                <a:cs typeface="Times New Roman"/>
                <a:sym typeface="Times New Roman"/>
              </a:rPr>
              <a:t>using YOLOv3 which was trained on COCO dataset, but it was not able to detect camouflage.</a:t>
            </a:r>
          </a:p>
          <a:p>
            <a:pPr marL="1066800" lvl="2" indent="0" algn="just">
              <a:buNone/>
            </a:pPr>
            <a:endParaRPr lang="en-US" sz="1600" dirty="0">
              <a:latin typeface="Verdana" panose="020B0604030504040204" pitchFamily="34" charset="0"/>
              <a:ea typeface="Verdana" panose="020B0604030504040204" pitchFamily="34" charset="0"/>
              <a:cs typeface="Times New Roman"/>
              <a:sym typeface="Times New Roman"/>
            </a:endParaRPr>
          </a:p>
          <a:p>
            <a:pPr marL="1409700" lvl="2" algn="just"/>
            <a:endParaRPr lang="en-US" sz="1600"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RCNN and Mask-RCNN </a:t>
            </a:r>
            <a:r>
              <a:rPr lang="en-US" sz="1800" dirty="0">
                <a:latin typeface="Verdana" panose="020B0604030504040204" pitchFamily="34" charset="0"/>
                <a:ea typeface="Verdana" panose="020B0604030504040204" pitchFamily="34" charset="0"/>
                <a:cs typeface="Times New Roman"/>
                <a:sym typeface="Times New Roman"/>
              </a:rPr>
              <a:t>for image segmentation.</a:t>
            </a:r>
            <a:endParaRPr lang="en-US" dirty="0">
              <a:latin typeface="Verdana" panose="020B0604030504040204" pitchFamily="34" charset="0"/>
              <a:ea typeface="Verdana" panose="020B0604030504040204" pitchFamily="34" charset="0"/>
              <a:cs typeface="Times New Roman"/>
              <a:sym typeface="Times New Roman"/>
            </a:endParaRPr>
          </a:p>
        </p:txBody>
      </p:sp>
    </p:spTree>
    <p:extLst>
      <p:ext uri="{BB962C8B-B14F-4D97-AF65-F5344CB8AC3E}">
        <p14:creationId xmlns:p14="http://schemas.microsoft.com/office/powerpoint/2010/main" val="97922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 name="TextBox 2">
            <a:extLst>
              <a:ext uri="{FF2B5EF4-FFF2-40B4-BE49-F238E27FC236}">
                <a16:creationId xmlns:a16="http://schemas.microsoft.com/office/drawing/2014/main" id="{6D178AD7-5EDF-E45A-B3F1-1AC304FE451C}"/>
              </a:ext>
            </a:extLst>
          </p:cNvPr>
          <p:cNvSpPr txBox="1"/>
          <p:nvPr/>
        </p:nvSpPr>
        <p:spPr>
          <a:xfrm>
            <a:off x="180654" y="1395041"/>
            <a:ext cx="8487485" cy="4801314"/>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LMRoman17-Regular"/>
              </a:rPr>
              <a:t>In our study, we conducted an </a:t>
            </a:r>
            <a:r>
              <a:rPr lang="en-IN" sz="1800" b="0" i="0" u="none" strike="noStrike" baseline="0" dirty="0">
                <a:latin typeface="LMRoman17-Regular"/>
              </a:rPr>
              <a:t>extensive investigation into object detection in camouflaged environments.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We utilized both RGB and multi-spectral datasets </a:t>
            </a:r>
            <a:r>
              <a:rPr lang="en-US" sz="1800" b="0" i="0" u="none" strike="noStrike" baseline="0" dirty="0">
                <a:latin typeface="LMRoman17-Regular"/>
              </a:rPr>
              <a:t>to evaluate the effectiveness of </a:t>
            </a:r>
            <a:r>
              <a:rPr lang="en-IN" sz="1800" b="0" i="0" u="none" strike="noStrike" baseline="0" dirty="0">
                <a:latin typeface="LMRoman17-Regular"/>
              </a:rPr>
              <a:t>different object detection techniques.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In addition, we created </a:t>
            </a:r>
            <a:r>
              <a:rPr lang="en-US" sz="1800" b="0" i="0" u="none" strike="noStrike" baseline="0" dirty="0">
                <a:latin typeface="LMRoman17-Regular"/>
              </a:rPr>
              <a:t>our own dataset using drone imagery </a:t>
            </a:r>
            <a:r>
              <a:rPr lang="en-IN" sz="1800" b="0" i="0" u="none" strike="noStrike" baseline="0" dirty="0">
                <a:latin typeface="LMRoman17-Regular"/>
              </a:rPr>
              <a:t>to simulate real-world scenarios and enhance the accuracy of our findings.</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dirty="0">
                <a:latin typeface="LMRoman17-Regular"/>
              </a:rPr>
              <a:t>We use PCA for combining multi-spectral images and SINet architecture in our object detection model to obtain the output.</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However, despite the impressive </a:t>
            </a:r>
            <a:r>
              <a:rPr lang="en-US" sz="1800" b="0" i="0" u="none" strike="noStrike" baseline="0" dirty="0">
                <a:latin typeface="LMRoman17-Regular"/>
              </a:rPr>
              <a:t>results, our model still has certain </a:t>
            </a:r>
            <a:r>
              <a:rPr lang="en-IN" sz="1800" b="0" i="0" u="none" strike="noStrike" baseline="0" dirty="0">
                <a:latin typeface="LMRoman17-Regular"/>
              </a:rPr>
              <a:t>limitations. This is because </a:t>
            </a:r>
            <a:r>
              <a:rPr lang="en-US" sz="1800" b="0" i="0" u="none" strike="noStrike" baseline="0" dirty="0">
                <a:latin typeface="LMRoman17-Regular"/>
              </a:rPr>
              <a:t>the field of object detection </a:t>
            </a:r>
            <a:r>
              <a:rPr lang="en-IN" sz="1800" b="0" i="0" u="none" strike="noStrike" baseline="0" dirty="0">
                <a:latin typeface="LMRoman17-Regular"/>
              </a:rPr>
              <a:t>in camouflaged environments is </a:t>
            </a:r>
            <a:r>
              <a:rPr lang="en-US" sz="1800" b="0" i="0" u="none" strike="noStrike" baseline="0" dirty="0">
                <a:latin typeface="LMRoman17-Regular"/>
              </a:rPr>
              <a:t>still relatively new in the deep learning domain. As such, there is still much room for improvement, and we believe that future </a:t>
            </a:r>
            <a:r>
              <a:rPr lang="en-IN" sz="1800" b="0" i="0" u="none" strike="noStrike" baseline="0" dirty="0">
                <a:latin typeface="LMRoman17-Regular"/>
              </a:rPr>
              <a:t>research and advancements will </a:t>
            </a:r>
            <a:r>
              <a:rPr lang="en-US" sz="1800" b="0" i="0" u="none" strike="noStrike" baseline="0" dirty="0">
                <a:latin typeface="LMRoman17-Regular"/>
              </a:rPr>
              <a:t>continue to enhance the effectiveness of object detection in camouflaged </a:t>
            </a:r>
            <a:r>
              <a:rPr lang="en-IN" sz="1800" b="0" i="0" u="none" strike="noStrike" baseline="0" dirty="0">
                <a:latin typeface="LMRoman17-Regular"/>
              </a:rPr>
              <a:t>environments.</a:t>
            </a:r>
            <a:endParaRPr lang="en-IN" sz="1800" dirty="0">
              <a:latin typeface="LMRoman17-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Future Scope</a:t>
            </a:r>
            <a:endParaRPr dirty="0"/>
          </a:p>
        </p:txBody>
      </p:sp>
      <p:sp>
        <p:nvSpPr>
          <p:cNvPr id="117" name="Google Shape;117;p9"/>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76200" indent="0" algn="l">
              <a:buNone/>
            </a:pPr>
            <a:r>
              <a:rPr lang="en-US" sz="2000" b="0" i="0" u="none" strike="noStrike" baseline="0" dirty="0">
                <a:latin typeface="LMRoman17-Regular"/>
              </a:rPr>
              <a:t>The field of camouflaged object </a:t>
            </a:r>
            <a:r>
              <a:rPr lang="en-IN" sz="2000" b="0" i="0" u="none" strike="noStrike" baseline="0" dirty="0">
                <a:latin typeface="LMRoman17-Regular"/>
              </a:rPr>
              <a:t>detection has great potential for future advancements, and </a:t>
            </a:r>
            <a:r>
              <a:rPr lang="en-US" sz="2000" b="0" i="0" u="none" strike="noStrike" baseline="0" dirty="0">
                <a:latin typeface="LMRoman17-Regular"/>
              </a:rPr>
              <a:t>there are several areas that could be explored to improve the effectiveness </a:t>
            </a:r>
            <a:r>
              <a:rPr lang="en-IN" sz="2000" b="0" i="0" u="none" strike="noStrike" baseline="0" dirty="0">
                <a:latin typeface="LMRoman17-Regular"/>
              </a:rPr>
              <a:t>of detection models. </a:t>
            </a:r>
            <a:r>
              <a:rPr lang="en-US" sz="2000" b="0" i="0" u="none" strike="noStrike" baseline="0" dirty="0">
                <a:latin typeface="LMRoman17-Regular"/>
              </a:rPr>
              <a:t>Few of them are listed below:</a:t>
            </a:r>
          </a:p>
          <a:p>
            <a:endParaRPr lang="en-US" sz="1800" dirty="0">
              <a:latin typeface="LMRoman17-Regular"/>
              <a:ea typeface="Times New Roman"/>
              <a:cs typeface="Times New Roman"/>
              <a:sym typeface="Times New Roman"/>
            </a:endParaRPr>
          </a:p>
          <a:p>
            <a:r>
              <a:rPr lang="en-IN" sz="1800" b="0" i="0" u="none" strike="noStrike" baseline="0" dirty="0">
                <a:latin typeface="LMRoman17-Regular"/>
              </a:rPr>
              <a:t>Concealed object detection under limited conditions.</a:t>
            </a:r>
          </a:p>
          <a:p>
            <a:endParaRPr lang="en-IN" sz="1800" b="0" i="0" u="none" strike="noStrike" baseline="0" dirty="0">
              <a:latin typeface="LMRoman17-Regular"/>
            </a:endParaRPr>
          </a:p>
          <a:p>
            <a:r>
              <a:rPr lang="en-IN" sz="1800" b="0" i="0" u="none" strike="noStrike" baseline="0" dirty="0">
                <a:latin typeface="LMRoman17-Regular"/>
              </a:rPr>
              <a:t>Camouflaged Object Detection combined with other modalities like audio, video, text, etc.</a:t>
            </a:r>
          </a:p>
          <a:p>
            <a:endParaRPr lang="en-IN" sz="1800" b="0" i="0" u="none" strike="noStrike" baseline="0" dirty="0">
              <a:latin typeface="LMRoman17-Regular"/>
            </a:endParaRPr>
          </a:p>
          <a:p>
            <a:r>
              <a:rPr lang="en-IN" sz="1800" b="0" i="0" u="none" strike="noStrike" baseline="0" dirty="0">
                <a:latin typeface="LMRoman17-Regular"/>
              </a:rPr>
              <a:t>Existing concealed data is </a:t>
            </a:r>
            <a:r>
              <a:rPr lang="en-US" sz="1800" b="0" i="0" u="none" strike="noStrike" baseline="0" dirty="0">
                <a:latin typeface="LMRoman17-Regular"/>
              </a:rPr>
              <a:t>only based on static images or </a:t>
            </a:r>
            <a:r>
              <a:rPr lang="en-IN" sz="1800" b="0" i="0" u="none" strike="noStrike" baseline="0" dirty="0">
                <a:latin typeface="LMRoman17-Regular"/>
              </a:rPr>
              <a:t>dynamic videos. However, concealed object detection in other </a:t>
            </a:r>
            <a:r>
              <a:rPr lang="en-US" sz="1800" b="0" i="0" u="none" strike="noStrike" baseline="0" dirty="0">
                <a:latin typeface="LMRoman17-Regular"/>
              </a:rPr>
              <a:t>modalities can be closely related in domains such as pest monitoring in the dark night, robotics, </a:t>
            </a:r>
            <a:r>
              <a:rPr lang="en-IN" sz="1800" b="0" i="0" u="none" strike="noStrike" baseline="0" dirty="0">
                <a:latin typeface="LMRoman17-Regular"/>
              </a:rPr>
              <a:t>and artist design.</a:t>
            </a:r>
          </a:p>
          <a:p>
            <a:pPr algn="l"/>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72745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Contribution of Group Members</a:t>
            </a:r>
            <a:endParaRPr dirty="0"/>
          </a:p>
        </p:txBody>
      </p:sp>
      <p:sp>
        <p:nvSpPr>
          <p:cNvPr id="123" name="Google Shape;123;p10"/>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Suryansh Singh</a:t>
            </a:r>
          </a:p>
          <a:p>
            <a:pPr marL="457200" lvl="1" indent="0">
              <a:spcBef>
                <a:spcPts val="0"/>
              </a:spcBef>
              <a:buSzPts val="2400"/>
              <a:buNone/>
            </a:pPr>
            <a:endParaRPr lang="en-IN" sz="1100" i="1" dirty="0">
              <a:solidFill>
                <a:srgbClr val="FF0000"/>
              </a:solidFill>
            </a:endParaRPr>
          </a:p>
          <a:p>
            <a:pPr marL="800100" lvl="1" indent="-342900">
              <a:spcBef>
                <a:spcPts val="0"/>
              </a:spcBef>
              <a:buSzPts val="2400"/>
              <a:buFont typeface="Wingdings" panose="05000000000000000000" pitchFamily="2" charset="2"/>
              <a:buChar char="q"/>
            </a:pPr>
            <a:r>
              <a:rPr lang="en-IN" sz="11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1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1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1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100" i="1" dirty="0">
                <a:solidFill>
                  <a:srgbClr val="FF0000"/>
                </a:solidFill>
              </a:rPr>
              <a:t>Documentation</a:t>
            </a:r>
          </a:p>
          <a:p>
            <a:pPr marL="800100" lvl="1" indent="-342900">
              <a:spcBef>
                <a:spcPts val="0"/>
              </a:spcBef>
              <a:buSzPts val="2400"/>
              <a:buFont typeface="Wingdings" panose="05000000000000000000" pitchFamily="2" charset="2"/>
              <a:buChar char="q"/>
            </a:pPr>
            <a:r>
              <a:rPr lang="en-IN" sz="1100" i="1" dirty="0">
                <a:solidFill>
                  <a:srgbClr val="FF0000"/>
                </a:solidFill>
              </a:rPr>
              <a:t>Object Detection Model </a:t>
            </a:r>
          </a:p>
          <a:p>
            <a:pPr marL="800100" lvl="1" indent="-342900">
              <a:spcBef>
                <a:spcPts val="0"/>
              </a:spcBef>
              <a:buSzPts val="2400"/>
              <a:buFont typeface="Wingdings" panose="05000000000000000000" pitchFamily="2" charset="2"/>
              <a:buChar char="q"/>
            </a:pPr>
            <a:r>
              <a:rPr lang="en-IN" sz="1100" i="1" dirty="0">
                <a:solidFill>
                  <a:srgbClr val="FF0000"/>
                </a:solidFill>
              </a:rPr>
              <a:t>Report preparation</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Pranay Parashar</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800100" lvl="1" indent="-342900">
              <a:spcBef>
                <a:spcPts val="0"/>
              </a:spcBef>
              <a:buSzPts val="2400"/>
              <a:buFont typeface="Wingdings" panose="05000000000000000000" pitchFamily="2" charset="2"/>
              <a:buChar char="q"/>
            </a:pPr>
            <a:r>
              <a:rPr lang="en-IN" sz="1100" i="1" dirty="0">
                <a:solidFill>
                  <a:srgbClr val="FF0000"/>
                </a:solidFill>
              </a:rPr>
              <a:t>Dataset Preparation</a:t>
            </a:r>
          </a:p>
          <a:p>
            <a:pPr marL="800100" lvl="1" indent="-342900">
              <a:spcBef>
                <a:spcPts val="0"/>
              </a:spcBef>
              <a:buSzPts val="2400"/>
              <a:buFont typeface="Wingdings" panose="05000000000000000000" pitchFamily="2" charset="2"/>
              <a:buChar char="q"/>
            </a:pPr>
            <a:r>
              <a:rPr lang="en-IN" sz="1100" i="1" dirty="0">
                <a:solidFill>
                  <a:srgbClr val="FF0000"/>
                </a:solidFill>
              </a:rPr>
              <a:t>Simulation design</a:t>
            </a:r>
          </a:p>
          <a:p>
            <a:pPr marL="800100" lvl="1" indent="-342900">
              <a:spcBef>
                <a:spcPts val="0"/>
              </a:spcBef>
              <a:buSzPts val="2400"/>
              <a:buFont typeface="Wingdings" panose="05000000000000000000" pitchFamily="2" charset="2"/>
              <a:buChar char="q"/>
            </a:pPr>
            <a:r>
              <a:rPr lang="en-IN" sz="1100" i="1" dirty="0">
                <a:solidFill>
                  <a:srgbClr val="FF0000"/>
                </a:solidFill>
              </a:rPr>
              <a:t>Specifications analysis</a:t>
            </a:r>
          </a:p>
          <a:p>
            <a:pPr marL="800100" lvl="1" indent="-342900">
              <a:spcBef>
                <a:spcPts val="0"/>
              </a:spcBef>
              <a:buSzPts val="2400"/>
              <a:buFont typeface="Wingdings" panose="05000000000000000000" pitchFamily="2" charset="2"/>
              <a:buChar char="q"/>
            </a:pPr>
            <a:r>
              <a:rPr lang="en-IN" sz="11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1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1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endParaRPr lang="en-IN" sz="1100" i="1" dirty="0">
              <a:solidFill>
                <a:srgbClr val="FF0000"/>
              </a:solidFill>
            </a:endParaRPr>
          </a:p>
          <a:p>
            <a:pPr marL="342900" lvl="0" indent="-342900" algn="l" rtl="0">
              <a:lnSpc>
                <a:spcPct val="100000"/>
              </a:lnSpc>
              <a:spcBef>
                <a:spcPts val="0"/>
              </a:spcBef>
              <a:spcAft>
                <a:spcPts val="0"/>
              </a:spcAft>
              <a:buClr>
                <a:schemeClr val="dk1"/>
              </a:buClr>
              <a:buSzPts val="2400"/>
              <a:buChar char="•"/>
            </a:pPr>
            <a:r>
              <a:rPr lang="en-US" sz="1800" i="1" dirty="0">
                <a:latin typeface="Times New Roman"/>
                <a:ea typeface="Times New Roman"/>
                <a:cs typeface="Times New Roman"/>
                <a:sym typeface="Times New Roman"/>
              </a:rPr>
              <a:t>Shrayash Prasad</a:t>
            </a:r>
          </a:p>
          <a:p>
            <a:pPr marL="457200" lvl="1" indent="0">
              <a:spcBef>
                <a:spcPts val="0"/>
              </a:spcBef>
              <a:buSzPts val="2400"/>
              <a:buNone/>
            </a:pPr>
            <a:endParaRPr lang="en-IN" sz="1200" i="1" dirty="0">
              <a:solidFill>
                <a:srgbClr val="FF0000"/>
              </a:solidFill>
            </a:endParaRPr>
          </a:p>
          <a:p>
            <a:pPr marL="800100" lvl="1" indent="-342900">
              <a:spcBef>
                <a:spcPts val="0"/>
              </a:spcBef>
              <a:buSzPts val="2400"/>
              <a:buFont typeface="Wingdings" panose="05000000000000000000" pitchFamily="2" charset="2"/>
              <a:buChar char="q"/>
            </a:pPr>
            <a:r>
              <a:rPr lang="en-IN" sz="12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2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2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2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200" i="1" dirty="0">
                <a:solidFill>
                  <a:srgbClr val="FF0000"/>
                </a:solidFill>
              </a:rPr>
              <a:t>Documentation and Final Presentation</a:t>
            </a:r>
          </a:p>
          <a:p>
            <a:pPr marL="800100" lvl="1" indent="-342900">
              <a:spcBef>
                <a:spcPts val="0"/>
              </a:spcBef>
              <a:buSzPts val="2400"/>
              <a:buFont typeface="Wingdings" panose="05000000000000000000" pitchFamily="2" charset="2"/>
              <a:buChar char="q"/>
            </a:pPr>
            <a:r>
              <a:rPr lang="en-IN" sz="1200" i="1" dirty="0">
                <a:solidFill>
                  <a:srgbClr val="FF0000"/>
                </a:solidFill>
              </a:rPr>
              <a:t>Report preparation</a:t>
            </a:r>
          </a:p>
          <a:p>
            <a:pPr marL="800100" lvl="1" indent="-342900">
              <a:spcBef>
                <a:spcPts val="0"/>
              </a:spcBef>
              <a:buSzPts val="2400"/>
              <a:buFont typeface="Wingdings" panose="05000000000000000000" pitchFamily="2" charset="2"/>
              <a:buChar char="q"/>
            </a:pPr>
            <a:endParaRPr lang="en-IN" sz="1100" i="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title"/>
          </p:nvPr>
        </p:nvSpPr>
        <p:spPr>
          <a:xfrm>
            <a:off x="180653" y="291766"/>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References</a:t>
            </a:r>
            <a:endParaRPr dirty="0"/>
          </a:p>
        </p:txBody>
      </p:sp>
      <p:sp>
        <p:nvSpPr>
          <p:cNvPr id="135" name="Google Shape;135;p1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280"/>
              </a:spcBef>
              <a:spcAft>
                <a:spcPts val="0"/>
              </a:spcAft>
              <a:buClr>
                <a:schemeClr val="dk1"/>
              </a:buClr>
              <a:buSzPts val="1400"/>
              <a:buNone/>
            </a:pPr>
            <a:endParaRPr sz="1400" dirty="0">
              <a:latin typeface="Times New Roman"/>
              <a:ea typeface="Verdana" panose="020B0604030504040204" pitchFamily="34" charset="0"/>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a:p>
            <a:pPr marL="355600" lvl="0" indent="-355600" algn="just" rtl="0">
              <a:lnSpc>
                <a:spcPct val="100000"/>
              </a:lnSpc>
              <a:spcBef>
                <a:spcPts val="280"/>
              </a:spcBef>
              <a:spcAft>
                <a:spcPts val="0"/>
              </a:spcAft>
              <a:buClr>
                <a:schemeClr val="dk1"/>
              </a:buClr>
              <a:buSzPts val="1400"/>
              <a:buNone/>
            </a:pPr>
            <a:endParaRPr sz="1400" dirty="0">
              <a:solidFill>
                <a:srgbClr val="FF0000"/>
              </a:solidFill>
              <a:latin typeface="Times New Roman"/>
              <a:ea typeface="Times New Roman"/>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AB8C8BFB-08AB-2CB7-8A53-DBFDA39FAF42}"/>
              </a:ext>
            </a:extLst>
          </p:cNvPr>
          <p:cNvSpPr txBox="1"/>
          <p:nvPr/>
        </p:nvSpPr>
        <p:spPr>
          <a:xfrm>
            <a:off x="0" y="1093895"/>
            <a:ext cx="9144000" cy="5416868"/>
          </a:xfrm>
          <a:prstGeom prst="rect">
            <a:avLst/>
          </a:prstGeom>
          <a:noFill/>
        </p:spPr>
        <p:txBody>
          <a:bodyPr wrap="square">
            <a:spAutoFit/>
          </a:bodyPr>
          <a:lstStyle/>
          <a:p>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H. Park, L.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Sjosund</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Yoo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N. Monet, J. Bang, and N. Kwak, "SINet: Extreme Lightweight Portrait Segmentation Networks with Spatial Squeeze Modules and Information Blocking Decoder," in Proceedings of the IEEE/CVF Winter Conference on Applications of Computer Vision (WACV), Colorado, USA, Mar. 2020, pp. 2055-2063, doi:10.1109/WACV45572.2020.9093588.</a:t>
            </a:r>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Gagolewski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"Data Fusion: Theory, Methods, and Applications," Warsaw, Poland: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Wydawnictwo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Naukowe</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PWN, Dec. 2015, ISBN: 978-83-63159-20-7,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10.5281/zenodo.6960327.</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Bleiholder</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F. Naumann, "Data Fusion," ACM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Comput</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Surv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vol. 41, no. 1, Dec. 2008,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10.1145/1456650.1456651.</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Z. Wang, J. Chen, C. Li, X. Liu, C. Li, H. Li, Z. Li, J. Li, and T. Li, "Deep Reinforcement Learning for Autonomous Driving: A Survey,"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arXiv:2010.06791, 2020.</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Jin</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Hu, Z. Jiang, and Q. Zheng, "Polyp segmentation with convolutional MLP," The Visual Computer, Aug. 2022,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10.1007/s00371-022-02630-y.</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L. Zhao, M. Zhang, H. Ding, and X. Cui, "MFF-Net: Deepfake Detection Network Based on Multi-Feature Fusion," Entropy, vol. 23, no. 12, Dec. 2021, p. 1692,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10.3390/e23121692.</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S. Heera, "Understanding Binary Cross-Entropy / Log Loss: A Visual Explanation," Towards Data Science, 2019.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https://towardsdatascience.com/understanding-binary-cross-entropy-log-loss-a-visual-explanation-a3ac6025181a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07,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Malek,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Mosleh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S. K. Dhillon, and P.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Milow</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"Bioimage Informatics," in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Encyclopedia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of Bioinformatics and Computational Biology, S. Ranganathan,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Gribskov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K.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Nakai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C.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Schönbach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Eds. Oxford: Academic Press, 2019, pp. 993-1010.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10.1016/B978-0-12-809633-8.20308-7.</a:t>
            </a:r>
          </a:p>
          <a:p>
            <a:pPr marL="171450" indent="-171450" algn="l">
              <a:buFont typeface="Arial" panose="020B0604020202020204" pitchFamily="34" charset="0"/>
              <a:buChar char="•"/>
            </a:pP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MyGreatLearning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"Feature Extraction in Image Processing,"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https://www.mygreatlearning.com/blog/feature-extraction-in-image-processing/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R.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Calvini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Ulrici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J. M. Amigo, "Growing applications of hyperspectral and multispectral imaging," in Hyperspectral Imaging, J. M. Amigo, Ed. Elsevier, vol. 32, 2019, pp. 605-629.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10.1016/B978-0-444-63977-6.00024-9.</a:t>
            </a:r>
          </a:p>
          <a:p>
            <a:endParaRPr lang="en-IN" sz="1100" dirty="0">
              <a:solidFill>
                <a:schemeClr val="tx1"/>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endParaRPr lang="en-IN" sz="1100" dirty="0">
              <a:solidFill>
                <a:schemeClr val="tx1"/>
              </a:solidFill>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180653" y="380543"/>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Introduction: Theoretical Background</a:t>
            </a:r>
            <a:endParaRPr dirty="0"/>
          </a:p>
        </p:txBody>
      </p:sp>
      <p:sp>
        <p:nvSpPr>
          <p:cNvPr id="81" name="Google Shape;81;p3"/>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r>
              <a:rPr lang="en-US" sz="1600" b="0" i="0" dirty="0">
                <a:solidFill>
                  <a:srgbClr val="000000"/>
                </a:solidFill>
                <a:effectLst/>
                <a:latin typeface="Verdana" panose="020B0604030504040204" pitchFamily="34" charset="0"/>
                <a:ea typeface="Verdana" panose="020B0604030504040204" pitchFamily="34" charset="0"/>
              </a:rPr>
              <a:t>Camouflage detection is a critical task in the military and security operations, as it can have significant implications on the safety of personnel and the success operations.</a:t>
            </a:r>
            <a:r>
              <a:rPr lang="en-US" sz="2000" dirty="0">
                <a:latin typeface="Verdana" panose="020B0604030504040204" pitchFamily="34" charset="0"/>
                <a:ea typeface="Verdana" panose="020B0604030504040204" pitchFamily="34" charset="0"/>
              </a:rPr>
              <a:t> </a:t>
            </a: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152400" indent="0">
              <a:buNone/>
            </a:pPr>
            <a:endParaRPr lang="en-US" dirty="0">
              <a:latin typeface="Verdana" panose="020B0604030504040204" pitchFamily="34" charset="0"/>
              <a:ea typeface="Verdana" panose="020B0604030504040204" pitchFamily="34" charset="0"/>
            </a:endParaRPr>
          </a:p>
          <a:p>
            <a:pPr marL="152400" indent="0">
              <a:buNone/>
            </a:pPr>
            <a:endParaRPr lang="en-US" sz="1600" b="0" i="0" dirty="0">
              <a:solidFill>
                <a:srgbClr val="000000"/>
              </a:solidFill>
              <a:effectLst/>
              <a:latin typeface="Verdana" panose="020B0604030504040204" pitchFamily="34" charset="0"/>
              <a:ea typeface="Verdana" panose="020B0604030504040204" pitchFamily="34" charset="0"/>
            </a:endParaRPr>
          </a:p>
          <a:p>
            <a:pPr marL="495300" indent="-342900"/>
            <a:r>
              <a:rPr lang="en-US" sz="1600" b="0" i="0" dirty="0">
                <a:solidFill>
                  <a:srgbClr val="000000"/>
                </a:solidFill>
                <a:effectLst/>
                <a:latin typeface="Verdana" panose="020B0604030504040204" pitchFamily="34" charset="0"/>
                <a:ea typeface="Verdana" panose="020B0604030504040204" pitchFamily="34" charset="0"/>
              </a:rPr>
              <a:t>Deep learning models have shown significant promise in detecting camouflaged objects in different environments. </a:t>
            </a:r>
          </a:p>
          <a:p>
            <a:pPr marL="495300" indent="-342900"/>
            <a:r>
              <a:rPr lang="en-US" sz="1600" b="0" i="0" dirty="0">
                <a:solidFill>
                  <a:srgbClr val="000000"/>
                </a:solidFill>
                <a:effectLst/>
                <a:latin typeface="Verdana" panose="020B0604030504040204" pitchFamily="34" charset="0"/>
                <a:ea typeface="Verdana" panose="020B0604030504040204" pitchFamily="34" charset="0"/>
              </a:rPr>
              <a:t>One such model is SINet, which is based on a Fully Convolutional Neural Network (FCNN) architecture. </a:t>
            </a:r>
            <a:br>
              <a:rPr lang="en-US" dirty="0"/>
            </a:br>
            <a:br>
              <a:rPr lang="en-US" dirty="0"/>
            </a:br>
            <a:endParaRPr dirty="0">
              <a:solidFill>
                <a:srgbClr val="FF0000"/>
              </a:solidFill>
              <a:latin typeface="Times New Roman"/>
              <a:ea typeface="Times New Roman"/>
              <a:cs typeface="Times New Roman"/>
              <a:sym typeface="Times New Roman"/>
            </a:endParaRPr>
          </a:p>
        </p:txBody>
      </p:sp>
      <p:pic>
        <p:nvPicPr>
          <p:cNvPr id="3" name="Picture 2" descr="A picture containing rock, outdoor, nature, rocky&#10;&#10;Description automatically generated">
            <a:extLst>
              <a:ext uri="{FF2B5EF4-FFF2-40B4-BE49-F238E27FC236}">
                <a16:creationId xmlns:a16="http://schemas.microsoft.com/office/drawing/2014/main" id="{BAD63BEA-3353-2015-5747-B2B42CFE30C9}"/>
              </a:ext>
            </a:extLst>
          </p:cNvPr>
          <p:cNvPicPr>
            <a:picLocks noChangeAspect="1"/>
          </p:cNvPicPr>
          <p:nvPr/>
        </p:nvPicPr>
        <p:blipFill>
          <a:blip r:embed="rId3"/>
          <a:stretch>
            <a:fillRect/>
          </a:stretch>
        </p:blipFill>
        <p:spPr>
          <a:xfrm>
            <a:off x="2896776" y="2154710"/>
            <a:ext cx="3201158" cy="2153998"/>
          </a:xfrm>
          <a:prstGeom prst="rect">
            <a:avLst/>
          </a:prstGeom>
        </p:spPr>
      </p:pic>
      <p:sp>
        <p:nvSpPr>
          <p:cNvPr id="4" name="TextBox 3">
            <a:extLst>
              <a:ext uri="{FF2B5EF4-FFF2-40B4-BE49-F238E27FC236}">
                <a16:creationId xmlns:a16="http://schemas.microsoft.com/office/drawing/2014/main" id="{22F6A01C-8836-05C2-8B33-F41DF10C7F51}"/>
              </a:ext>
            </a:extLst>
          </p:cNvPr>
          <p:cNvSpPr txBox="1"/>
          <p:nvPr/>
        </p:nvSpPr>
        <p:spPr>
          <a:xfrm>
            <a:off x="2896776" y="4409062"/>
            <a:ext cx="4065346" cy="276999"/>
          </a:xfrm>
          <a:prstGeom prst="rect">
            <a:avLst/>
          </a:prstGeom>
          <a:noFill/>
        </p:spPr>
        <p:txBody>
          <a:bodyPr wrap="square" rtlCol="0">
            <a:spAutoFit/>
          </a:bodyPr>
          <a:lstStyle/>
          <a:p>
            <a:r>
              <a:rPr lang="en-IN" sz="1200" dirty="0"/>
              <a:t>Image showing camouflaged army members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6910-D423-93A8-68BE-FB3C1C027925}"/>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049CFF71-5862-5A88-E59B-C9E4A1766F33}"/>
              </a:ext>
            </a:extLst>
          </p:cNvPr>
          <p:cNvSpPr>
            <a:spLocks noGrp="1"/>
          </p:cNvSpPr>
          <p:nvPr>
            <p:ph type="body" idx="1"/>
          </p:nvPr>
        </p:nvSpPr>
        <p:spPr/>
        <p:txBody>
          <a:bodyPr/>
          <a:lstStyle/>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Edmund Optics, "Hyperspectral and Multispectral Imaging,"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https://www.edmundoptics.eu/knowledge-center/application-notes/imaging/hyperspectral-and-multispectral-imaging/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Howard and S. Ruder, "Universal Language Model Fine-tuning for Text Classification,"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arXiv:1807.09940, 2018.</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Papers with Code, "Camo: A Multi-View Dataset for Vehicle Re-Identification,"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https://paperswithcode.com/dataset/camo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p:txBody>
      </p:sp>
    </p:spTree>
    <p:extLst>
      <p:ext uri="{BB962C8B-B14F-4D97-AF65-F5344CB8AC3E}">
        <p14:creationId xmlns:p14="http://schemas.microsoft.com/office/powerpoint/2010/main" val="25479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CEFB-DC18-4D9C-CB2F-D66C2D6E2234}"/>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06AE0FDF-8C16-DEB0-749C-C1825C2F804A}"/>
              </a:ext>
            </a:extLst>
          </p:cNvPr>
          <p:cNvSpPr>
            <a:spLocks noGrp="1"/>
          </p:cNvSpPr>
          <p:nvPr>
            <p:ph type="body" idx="1"/>
          </p:nvPr>
        </p:nvSpPr>
        <p:spPr/>
        <p:txBody>
          <a:bodyPr/>
          <a:lstStyle/>
          <a:p>
            <a:pPr marL="76200" indent="0">
              <a:buNone/>
            </a:pPr>
            <a:r>
              <a:rPr lang="en-IN" sz="2000" b="1" dirty="0">
                <a:latin typeface="Verdana" panose="020B0604030504040204" pitchFamily="34" charset="0"/>
                <a:ea typeface="Verdana" panose="020B0604030504040204" pitchFamily="34" charset="0"/>
              </a:rPr>
              <a:t>Objectives:</a:t>
            </a:r>
            <a:endParaRPr lang="en-US" sz="2000" b="1"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primary objective of our project is to develop an effective and efficient camouflage detection system based on the SINet architecture.</a:t>
            </a:r>
            <a:r>
              <a:rPr lang="en-US" sz="1800" dirty="0">
                <a:latin typeface="Verdana" panose="020B0604030504040204" pitchFamily="34" charset="0"/>
                <a:ea typeface="Verdana" panose="020B0604030504040204" pitchFamily="34" charset="0"/>
              </a:rPr>
              <a:t> </a:t>
            </a:r>
          </a:p>
          <a:p>
            <a:r>
              <a:rPr lang="en-US" sz="1800" b="0" i="0" dirty="0">
                <a:solidFill>
                  <a:srgbClr val="000000"/>
                </a:solidFill>
                <a:effectLst/>
                <a:latin typeface="Verdana" panose="020B0604030504040204" pitchFamily="34" charset="0"/>
                <a:ea typeface="Verdana" panose="020B0604030504040204" pitchFamily="34" charset="0"/>
              </a:rPr>
              <a:t>We aim to develop a model which can detect camouflage and salient objects in both RGB and Multi-spectral images.</a:t>
            </a:r>
          </a:p>
          <a:p>
            <a:pPr marL="76200" indent="0">
              <a:buNone/>
            </a:pPr>
            <a:endParaRPr lang="en-US" sz="1800" dirty="0">
              <a:solidFill>
                <a:srgbClr val="000000"/>
              </a:solidFill>
              <a:latin typeface="Verdana" panose="020B0604030504040204" pitchFamily="34" charset="0"/>
              <a:ea typeface="Verdana" panose="020B0604030504040204" pitchFamily="34" charset="0"/>
            </a:endParaRPr>
          </a:p>
          <a:p>
            <a:pPr marL="76200" indent="0">
              <a:buNone/>
            </a:pPr>
            <a:endParaRPr lang="en-US" sz="1800" b="1" dirty="0">
              <a:solidFill>
                <a:srgbClr val="000000"/>
              </a:solidFill>
              <a:latin typeface="Verdana" panose="020B0604030504040204" pitchFamily="34" charset="0"/>
              <a:ea typeface="Verdana" panose="020B0604030504040204" pitchFamily="34" charset="0"/>
            </a:endParaRPr>
          </a:p>
          <a:p>
            <a:pPr marL="76200" indent="0">
              <a:buNone/>
            </a:pPr>
            <a:r>
              <a:rPr lang="en-US" sz="2000" b="1" dirty="0">
                <a:solidFill>
                  <a:srgbClr val="000000"/>
                </a:solidFill>
                <a:latin typeface="Verdana" panose="020B0604030504040204" pitchFamily="34" charset="0"/>
                <a:ea typeface="Verdana" panose="020B0604030504040204" pitchFamily="34" charset="0"/>
              </a:rPr>
              <a:t>Mot</a:t>
            </a:r>
            <a:r>
              <a:rPr lang="en-US" sz="2000" b="1" dirty="0">
                <a:solidFill>
                  <a:srgbClr val="000000"/>
                </a:solidFill>
                <a:latin typeface="Ubuntu" panose="020B0504030602030204" pitchFamily="34" charset="0"/>
                <a:ea typeface="Verdana" panose="020B0604030504040204" pitchFamily="34" charset="0"/>
              </a:rPr>
              <a:t>ivation:</a:t>
            </a:r>
            <a:endParaRPr lang="en-US" sz="1800" b="1" i="0" dirty="0">
              <a:solidFill>
                <a:srgbClr val="000000"/>
              </a:solidFill>
              <a:effectLst/>
              <a:latin typeface="Ubuntu" panose="020B050403060203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motivation behind our project is driven by the critical need for effective camouflage detection in military and security operations and various other fields like medical, agriculture, etc. </a:t>
            </a:r>
          </a:p>
          <a:p>
            <a:r>
              <a:rPr lang="en-US" sz="1800" b="0" i="0" dirty="0">
                <a:solidFill>
                  <a:srgbClr val="000000"/>
                </a:solidFill>
                <a:effectLst/>
                <a:latin typeface="Verdana" panose="020B0604030504040204" pitchFamily="34" charset="0"/>
                <a:ea typeface="Verdana" panose="020B0604030504040204" pitchFamily="34" charset="0"/>
              </a:rPr>
              <a:t>Camouflage is a technique used by adversaries to conceal objects and personnel from view, making it difficult for military and security personnel to detect and respond to potential</a:t>
            </a:r>
            <a:r>
              <a:rPr lang="en-US" sz="1800" dirty="0">
                <a:solidFill>
                  <a:srgbClr val="000000"/>
                </a:solidFill>
                <a:latin typeface="Verdana" panose="020B0604030504040204" pitchFamily="34" charset="0"/>
                <a:ea typeface="Verdana" panose="020B0604030504040204" pitchFamily="34" charset="0"/>
              </a:rPr>
              <a:t> </a:t>
            </a:r>
            <a:r>
              <a:rPr lang="en-US" sz="1800" b="0" i="0" dirty="0">
                <a:solidFill>
                  <a:srgbClr val="000000"/>
                </a:solidFill>
                <a:effectLst/>
                <a:latin typeface="Verdana" panose="020B0604030504040204" pitchFamily="34" charset="0"/>
                <a:ea typeface="Verdana" panose="020B0604030504040204" pitchFamily="34" charset="0"/>
              </a:rPr>
              <a:t>threats.</a:t>
            </a:r>
            <a:r>
              <a:rPr lang="en-US" sz="1800" dirty="0">
                <a:latin typeface="Verdana" panose="020B0604030504040204" pitchFamily="34" charset="0"/>
                <a:ea typeface="Verdana" panose="020B0604030504040204" pitchFamily="34" charset="0"/>
              </a:rPr>
              <a:t> </a:t>
            </a:r>
            <a:br>
              <a:rPr lang="en-US" dirty="0"/>
            </a:br>
            <a:br>
              <a:rPr lang="en-US" dirty="0"/>
            </a:br>
            <a:r>
              <a:rPr lang="en-US" dirty="0"/>
              <a:t> </a:t>
            </a:r>
            <a:br>
              <a:rPr lang="en-US" dirty="0"/>
            </a:br>
            <a:br>
              <a:rPr lang="en-US" dirty="0"/>
            </a:br>
            <a:endParaRPr lang="en-IN" dirty="0"/>
          </a:p>
        </p:txBody>
      </p:sp>
    </p:spTree>
    <p:extLst>
      <p:ext uri="{BB962C8B-B14F-4D97-AF65-F5344CB8AC3E}">
        <p14:creationId xmlns:p14="http://schemas.microsoft.com/office/powerpoint/2010/main" val="258492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It is a method of dividing a digital image into subgroups called image segments, </a:t>
            </a:r>
            <a:r>
              <a:rPr lang="en-US" sz="1800" b="0" i="0" dirty="0">
                <a:solidFill>
                  <a:srgbClr val="000000"/>
                </a:solidFill>
                <a:effectLst/>
                <a:latin typeface="Inter"/>
              </a:rPr>
              <a:t>reducing the complexity of the image and enabling further processing or analysis of each image segment.</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 It is the assignment of labels to pixels to identify objects, people, or other important elements in the image. </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Instead of processing the entire image, a common practice is to first use an image segmentation algorithm to find objects of interest in the image. </a:t>
            </a:r>
          </a:p>
          <a:p>
            <a:pPr marL="457200" lvl="1" indent="0">
              <a:spcBef>
                <a:spcPts val="0"/>
              </a:spcBef>
              <a:buClr>
                <a:srgbClr val="FF0000"/>
              </a:buClr>
              <a:buNone/>
            </a:pPr>
            <a:endParaRPr lang="en-US" sz="14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60738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4" y="1034025"/>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Then, the object detector can operate on a bounding box already defined by the segmentation algorithm. This prevents the detector from processing the entire image, improving accuracy and reducing inference time.</a:t>
            </a:r>
          </a:p>
          <a:p>
            <a:pPr marL="800100" lvl="1" indent="-342900">
              <a:spcBef>
                <a:spcPts val="0"/>
              </a:spcBef>
              <a:buClr>
                <a:srgbClr val="FF0000"/>
              </a:buClr>
            </a:pPr>
            <a:endParaRPr lang="en-US" b="0" i="0" dirty="0">
              <a:solidFill>
                <a:srgbClr val="000000"/>
              </a:solidFill>
              <a:effectLst/>
              <a:latin typeface="Inter"/>
            </a:endParaRPr>
          </a:p>
          <a:p>
            <a:pPr marL="800100" lvl="1" indent="-342900">
              <a:spcBef>
                <a:spcPts val="0"/>
              </a:spcBef>
              <a:buClr>
                <a:srgbClr val="FF0000"/>
              </a:buClr>
            </a:pPr>
            <a:r>
              <a:rPr lang="en-US" b="0" i="0" dirty="0">
                <a:solidFill>
                  <a:srgbClr val="000000"/>
                </a:solidFill>
                <a:effectLst/>
                <a:latin typeface="Inter"/>
              </a:rPr>
              <a:t>It is used for many practical applications including medical image analysis, computer vision for autonomous vehicles, face recognition and detection, video surveillance, and satellite image analysis.</a:t>
            </a:r>
            <a:endParaRPr lang="en-US" sz="16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74671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Model Architecture (SINet Framework)</a:t>
            </a:r>
          </a:p>
          <a:p>
            <a:pPr marL="342900" lvl="0" indent="-342900" rtl="0">
              <a:lnSpc>
                <a:spcPct val="100000"/>
              </a:lnSpc>
              <a:spcBef>
                <a:spcPts val="0"/>
              </a:spcBef>
              <a:spcAft>
                <a:spcPts val="0"/>
              </a:spcAft>
              <a:buClr>
                <a:srgbClr val="FF0000"/>
              </a:buClr>
              <a:buSzPts val="2400"/>
              <a:buAutoNum type="arabicPeriod"/>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pic>
        <p:nvPicPr>
          <p:cNvPr id="2" name="Picture 1" descr="Diagram&#10;&#10;Description automatically generated">
            <a:extLst>
              <a:ext uri="{FF2B5EF4-FFF2-40B4-BE49-F238E27FC236}">
                <a16:creationId xmlns:a16="http://schemas.microsoft.com/office/drawing/2014/main" id="{DE262DA9-11CB-493A-A301-95DE9F255B27}"/>
              </a:ext>
            </a:extLst>
          </p:cNvPr>
          <p:cNvPicPr>
            <a:picLocks noChangeAspect="1"/>
          </p:cNvPicPr>
          <p:nvPr/>
        </p:nvPicPr>
        <p:blipFill>
          <a:blip r:embed="rId3"/>
          <a:stretch>
            <a:fillRect/>
          </a:stretch>
        </p:blipFill>
        <p:spPr>
          <a:xfrm>
            <a:off x="414167" y="2622113"/>
            <a:ext cx="5809351" cy="3775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E86DB99-6EC3-26DF-BFE5-99CD1411F3BB}"/>
              </a:ext>
            </a:extLst>
          </p:cNvPr>
          <p:cNvSpPr txBox="1"/>
          <p:nvPr/>
        </p:nvSpPr>
        <p:spPr>
          <a:xfrm>
            <a:off x="402901" y="1538851"/>
            <a:ext cx="8323639" cy="4493538"/>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Our SINet model consists of the first two stages of hunting, i.e., search and identification. Specifically, the former phase is responsible for searching for a concealed object, while the latter one is then used to precisely detect the concealed object in a cascaded manner.</a:t>
            </a:r>
            <a:r>
              <a:rPr lang="en-US" sz="1800" dirty="0">
                <a:latin typeface="Verdana" panose="020B0604030504040204" pitchFamily="34" charset="0"/>
                <a:ea typeface="Verdana" panose="020B0604030504040204" pitchFamily="34" charset="0"/>
              </a:rPr>
              <a:t> </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The architecture consists of three main modules :</a:t>
            </a:r>
          </a:p>
          <a:p>
            <a:pPr marL="285750" indent="-285750">
              <a:buFont typeface="Arial" panose="020B0604020202020204" pitchFamily="34" charset="0"/>
              <a:buChar char="•"/>
            </a:pPr>
            <a:endParaRPr lang="en-US" sz="1800" b="0"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a) The </a:t>
            </a:r>
            <a:r>
              <a:rPr lang="en-US" sz="1600" dirty="0">
                <a:latin typeface="Verdana" panose="020B0604030504040204" pitchFamily="34" charset="0"/>
                <a:ea typeface="Verdana" panose="020B0604030504040204" pitchFamily="34" charset="0"/>
              </a:rPr>
              <a:t>T</a:t>
            </a:r>
            <a:r>
              <a:rPr lang="en-US" sz="1600" b="0" i="0" dirty="0">
                <a:solidFill>
                  <a:srgbClr val="000000"/>
                </a:solidFill>
                <a:effectLst/>
                <a:latin typeface="Verdana" panose="020B0604030504040204" pitchFamily="34" charset="0"/>
                <a:ea typeface="Verdana" panose="020B0604030504040204" pitchFamily="34" charset="0"/>
              </a:rPr>
              <a:t>exture Enhanced Module (TEM). </a:t>
            </a:r>
          </a:p>
          <a:p>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b) The Neighbor</a:t>
            </a:r>
            <a:r>
              <a:rPr lang="en-US" sz="1600" dirty="0">
                <a:latin typeface="Verdana" panose="020B0604030504040204" pitchFamily="34" charset="0"/>
                <a:ea typeface="Verdana" panose="020B0604030504040204" pitchFamily="34" charset="0"/>
              </a:rPr>
              <a:t> C</a:t>
            </a:r>
            <a:r>
              <a:rPr lang="en-US" sz="1600" b="0" i="0" dirty="0">
                <a:solidFill>
                  <a:srgbClr val="000000"/>
                </a:solidFill>
                <a:effectLst/>
                <a:latin typeface="Verdana" panose="020B0604030504040204" pitchFamily="34" charset="0"/>
                <a:ea typeface="Verdana" panose="020B0604030504040204" pitchFamily="34" charset="0"/>
              </a:rPr>
              <a:t>onnection Decoder (NCD)</a:t>
            </a:r>
          </a:p>
          <a:p>
            <a:pPr marL="76200"/>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c) The Cascaded Group Reversal Attention (GRA) blocks.</a:t>
            </a:r>
          </a:p>
          <a:p>
            <a:pPr marL="76200"/>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235275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EE3D-B1E9-4FA8-AE65-C26D799DBBF0}"/>
              </a:ext>
            </a:extLst>
          </p:cNvPr>
          <p:cNvSpPr>
            <a:spLocks noGrp="1"/>
          </p:cNvSpPr>
          <p:nvPr>
            <p:ph type="title"/>
          </p:nvPr>
        </p:nvSpPr>
        <p:spPr/>
        <p:txBody>
          <a:bodyPr/>
          <a:lstStyle/>
          <a:p>
            <a:r>
              <a:rPr lang="en-US" dirty="0"/>
              <a:t>Methodology</a:t>
            </a:r>
            <a:endParaRPr lang="en-IN" dirty="0"/>
          </a:p>
        </p:txBody>
      </p:sp>
      <p:sp>
        <p:nvSpPr>
          <p:cNvPr id="5" name="TextBox 4">
            <a:extLst>
              <a:ext uri="{FF2B5EF4-FFF2-40B4-BE49-F238E27FC236}">
                <a16:creationId xmlns:a16="http://schemas.microsoft.com/office/drawing/2014/main" id="{ECFDE9A0-A634-F154-0CD8-0226892E7C1B}"/>
              </a:ext>
            </a:extLst>
          </p:cNvPr>
          <p:cNvSpPr txBox="1"/>
          <p:nvPr/>
        </p:nvSpPr>
        <p:spPr>
          <a:xfrm>
            <a:off x="180654" y="1184988"/>
            <a:ext cx="8963346" cy="4770537"/>
          </a:xfrm>
          <a:prstGeom prst="rect">
            <a:avLst/>
          </a:prstGeom>
          <a:noFill/>
        </p:spPr>
        <p:txBody>
          <a:bodyPr wrap="square">
            <a:spAutoFit/>
          </a:bodyPr>
          <a:lstStyle/>
          <a:p>
            <a:pPr marL="342900" indent="-342900" algn="l">
              <a:buAutoNum type="alphaUcParenR"/>
            </a:pPr>
            <a:r>
              <a:rPr lang="en-US" sz="1600" b="1" dirty="0">
                <a:latin typeface="Verdana" panose="020B0604030504040204" pitchFamily="34" charset="0"/>
                <a:ea typeface="Verdana" panose="020B0604030504040204" pitchFamily="34" charset="0"/>
              </a:rPr>
              <a:t>Texture Enhanced Module:</a:t>
            </a:r>
          </a:p>
          <a:p>
            <a:pPr algn="l"/>
            <a:endParaRPr lang="en-US" sz="1600" b="1"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TEM in SINet plays a crucial role. It enhances the discriminative power of the extracted features within a small or local space. By focusing on specific regions or areas of interest, the TEM helps to emphasize important details and enhance the differences between camouflage objects and the background. </a:t>
            </a: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Overall, the usage of TEM in SINet for camouflage detection aims to improve the network's ability to distinguish camouflage patterns from the background by incorporating more discriminative feature representations during the searching stage</a:t>
            </a:r>
            <a:r>
              <a:rPr lang="en-US" sz="1600" b="0" i="0" dirty="0">
                <a:solidFill>
                  <a:srgbClr val="D1D5DB"/>
                </a:solidFill>
                <a:effectLst/>
                <a:latin typeface="Verdana" panose="020B0604030504040204" pitchFamily="34" charset="0"/>
                <a:ea typeface="Verdana" panose="020B0604030504040204" pitchFamily="34" charset="0"/>
              </a:rPr>
              <a:t>.</a:t>
            </a:r>
          </a:p>
          <a:p>
            <a:pPr marL="285750" indent="-285750" algn="l">
              <a:buFont typeface="Arial" panose="020B0604020202020204" pitchFamily="34" charset="0"/>
              <a:buChar char="•"/>
            </a:pPr>
            <a:endParaRPr lang="en-US" sz="2400" b="0" i="0" dirty="0">
              <a:solidFill>
                <a:srgbClr val="D1D5DB"/>
              </a:solidFill>
              <a:effectLst/>
              <a:latin typeface="Söhne"/>
            </a:endParaRPr>
          </a:p>
          <a:p>
            <a:pPr algn="l"/>
            <a:r>
              <a:rPr lang="en-US" sz="1600" b="1" dirty="0">
                <a:solidFill>
                  <a:schemeClr val="tx1"/>
                </a:solidFill>
                <a:latin typeface="Verdana" panose="020B0604030504040204" pitchFamily="34" charset="0"/>
                <a:ea typeface="Verdana" panose="020B0604030504040204" pitchFamily="34" charset="0"/>
              </a:rPr>
              <a:t>B) Neighbor Connection Decoder</a:t>
            </a:r>
          </a:p>
          <a:p>
            <a:pPr marL="342900" indent="-342900" algn="l">
              <a:buAutoNum type="alphaUcParenR"/>
            </a:pPr>
            <a:endParaRPr lang="en-US" b="0" i="0" u="none" strike="noStrike" baseline="0"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After the input image is processed through the encoding layers, which extract hierarchical features at different scales, the resulting feature maps may contain relevant information for camouflage detection. However, these feature maps might lack spatial details and may not be optimal for precise localization and segmentation.</a:t>
            </a:r>
            <a:endParaRPr lang="en-US" sz="1600" b="1" i="0" u="none" strike="noStrike" baseline="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15407737"/>
      </p:ext>
    </p:extLst>
  </p:cSld>
  <p:clrMapOvr>
    <a:masterClrMapping/>
  </p:clrMapOvr>
</p:sld>
</file>

<file path=ppt/theme/theme1.xml><?xml version="1.0" encoding="utf-8"?>
<a:theme xmlns:a="http://schemas.openxmlformats.org/drawingml/2006/main" name="IITR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2251</Words>
  <Application>Microsoft Office PowerPoint</Application>
  <PresentationFormat>On-screen Show (4:3)</PresentationFormat>
  <Paragraphs>252</Paragraphs>
  <Slides>30</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LMRoman10-Regular</vt:lpstr>
      <vt:lpstr>Calibri</vt:lpstr>
      <vt:lpstr>LMRoman17-Regular</vt:lpstr>
      <vt:lpstr>Inter</vt:lpstr>
      <vt:lpstr>Wingdings</vt:lpstr>
      <vt:lpstr>Times New Roman</vt:lpstr>
      <vt:lpstr>Ubuntu</vt:lpstr>
      <vt:lpstr>Verdana</vt:lpstr>
      <vt:lpstr>Franklin Gothic</vt:lpstr>
      <vt:lpstr>Söhne</vt:lpstr>
      <vt:lpstr>IITR_PPT_Template</vt:lpstr>
      <vt:lpstr> Lab Based Project (B. Tech) Artificial Intelligence Based Multi-Sensor Data Fusion Techniques  with DRONE data for Camouflage Target Detection  </vt:lpstr>
      <vt:lpstr>Outlines</vt:lpstr>
      <vt:lpstr>Introduction: Theoretical Background</vt:lpstr>
      <vt:lpstr>Introduction</vt:lpstr>
      <vt:lpstr>Methodology</vt:lpstr>
      <vt:lpstr>Methodology</vt:lpstr>
      <vt:lpstr>Methodology</vt:lpstr>
      <vt:lpstr>Methodology</vt:lpstr>
      <vt:lpstr>Methodology</vt:lpstr>
      <vt:lpstr>Methodology</vt:lpstr>
      <vt:lpstr>Methodology</vt:lpstr>
      <vt:lpstr>Methodology</vt:lpstr>
      <vt:lpstr>Methodology</vt:lpstr>
      <vt:lpstr>Methodology</vt:lpstr>
      <vt:lpstr>Experimental Setup</vt:lpstr>
      <vt:lpstr>Experimental Setup</vt:lpstr>
      <vt:lpstr>Experimental Setup</vt:lpstr>
      <vt:lpstr>Experimental Setup</vt:lpstr>
      <vt:lpstr>Experimental Setup</vt:lpstr>
      <vt:lpstr>Experimental Setup</vt:lpstr>
      <vt:lpstr>Results and outcomes</vt:lpstr>
      <vt:lpstr>Results and outcomes</vt:lpstr>
      <vt:lpstr>Applications</vt:lpstr>
      <vt:lpstr>Applications</vt:lpstr>
      <vt:lpstr>Other Fields Explored</vt:lpstr>
      <vt:lpstr>Conclusion</vt:lpstr>
      <vt:lpstr>Future Scope</vt:lpstr>
      <vt:lpstr>Contribution of Group Members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Lab Based Project (B. Tech/M. Tech Project) (Date)</dc:title>
  <dc:creator>Rahul Thakur</dc:creator>
  <cp:lastModifiedBy>Suryansh Singh</cp:lastModifiedBy>
  <cp:revision>31</cp:revision>
  <dcterms:created xsi:type="dcterms:W3CDTF">2019-07-29T09:00:12Z</dcterms:created>
  <dcterms:modified xsi:type="dcterms:W3CDTF">2023-05-07T22:09:26Z</dcterms:modified>
</cp:coreProperties>
</file>